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2" r:id="rId1"/>
  </p:sldMasterIdLst>
  <p:notesMasterIdLst>
    <p:notesMasterId r:id="rId70"/>
  </p:notesMasterIdLst>
  <p:sldIdLst>
    <p:sldId id="256" r:id="rId2"/>
    <p:sldId id="257" r:id="rId3"/>
    <p:sldId id="259" r:id="rId4"/>
    <p:sldId id="279" r:id="rId5"/>
    <p:sldId id="269" r:id="rId6"/>
    <p:sldId id="288" r:id="rId7"/>
    <p:sldId id="260" r:id="rId8"/>
    <p:sldId id="261" r:id="rId9"/>
    <p:sldId id="312" r:id="rId10"/>
    <p:sldId id="311" r:id="rId11"/>
    <p:sldId id="304" r:id="rId12"/>
    <p:sldId id="325" r:id="rId13"/>
    <p:sldId id="275" r:id="rId14"/>
    <p:sldId id="297" r:id="rId15"/>
    <p:sldId id="293" r:id="rId16"/>
    <p:sldId id="338" r:id="rId17"/>
    <p:sldId id="295" r:id="rId18"/>
    <p:sldId id="296" r:id="rId19"/>
    <p:sldId id="339" r:id="rId20"/>
    <p:sldId id="282" r:id="rId21"/>
    <p:sldId id="299" r:id="rId22"/>
    <p:sldId id="302" r:id="rId23"/>
    <p:sldId id="300" r:id="rId24"/>
    <p:sldId id="301" r:id="rId25"/>
    <p:sldId id="317" r:id="rId26"/>
    <p:sldId id="305" r:id="rId27"/>
    <p:sldId id="262" r:id="rId28"/>
    <p:sldId id="327" r:id="rId29"/>
    <p:sldId id="289" r:id="rId30"/>
    <p:sldId id="310" r:id="rId31"/>
    <p:sldId id="280" r:id="rId32"/>
    <p:sldId id="313" r:id="rId33"/>
    <p:sldId id="314" r:id="rId34"/>
    <p:sldId id="281" r:id="rId35"/>
    <p:sldId id="316" r:id="rId36"/>
    <p:sldId id="315" r:id="rId37"/>
    <p:sldId id="278" r:id="rId38"/>
    <p:sldId id="276" r:id="rId39"/>
    <p:sldId id="346" r:id="rId40"/>
    <p:sldId id="340" r:id="rId41"/>
    <p:sldId id="348" r:id="rId42"/>
    <p:sldId id="318" r:id="rId43"/>
    <p:sldId id="344" r:id="rId44"/>
    <p:sldId id="298" r:id="rId45"/>
    <p:sldId id="347" r:id="rId46"/>
    <p:sldId id="349" r:id="rId47"/>
    <p:sldId id="283" r:id="rId48"/>
    <p:sldId id="345" r:id="rId49"/>
    <p:sldId id="319" r:id="rId50"/>
    <p:sldId id="350" r:id="rId51"/>
    <p:sldId id="351" r:id="rId52"/>
    <p:sldId id="306" r:id="rId53"/>
    <p:sldId id="320" r:id="rId54"/>
    <p:sldId id="352" r:id="rId55"/>
    <p:sldId id="353" r:id="rId56"/>
    <p:sldId id="308" r:id="rId57"/>
    <p:sldId id="321" r:id="rId58"/>
    <p:sldId id="343" r:id="rId59"/>
    <p:sldId id="355" r:id="rId60"/>
    <p:sldId id="354" r:id="rId61"/>
    <p:sldId id="356" r:id="rId62"/>
    <p:sldId id="284" r:id="rId63"/>
    <p:sldId id="286" r:id="rId64"/>
    <p:sldId id="285" r:id="rId65"/>
    <p:sldId id="322" r:id="rId66"/>
    <p:sldId id="323" r:id="rId67"/>
    <p:sldId id="337" r:id="rId68"/>
    <p:sldId id="287" r:id="rId69"/>
  </p:sldIdLst>
  <p:sldSz cx="9906000" cy="6858000" type="A4"/>
  <p:notesSz cx="6797675" cy="9926638"/>
  <p:embeddedFontLst>
    <p:embeddedFont>
      <p:font typeface="나눔스퀘어" panose="020B0600000101010101" pitchFamily="50" charset="-127"/>
      <p:regular r:id="rId71"/>
    </p:embeddedFont>
    <p:embeddedFont>
      <p:font typeface="나눔스퀘어 Bold" panose="020B0600000101010101" pitchFamily="50" charset="-127"/>
      <p:bold r:id="rId72"/>
    </p:embeddedFont>
    <p:embeddedFont>
      <p:font typeface="나눔스퀘어 ExtraBold" panose="020B0600000101010101" pitchFamily="50" charset="-127"/>
      <p:bold r:id="rId73"/>
    </p:embeddedFont>
    <p:embeddedFont>
      <p:font typeface="나눔스퀘어_ac Light" panose="020B0600000101010101" pitchFamily="50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9"/>
            <p14:sldId id="279"/>
            <p14:sldId id="269"/>
            <p14:sldId id="288"/>
            <p14:sldId id="260"/>
            <p14:sldId id="261"/>
            <p14:sldId id="312"/>
            <p14:sldId id="311"/>
            <p14:sldId id="304"/>
            <p14:sldId id="325"/>
            <p14:sldId id="275"/>
            <p14:sldId id="297"/>
            <p14:sldId id="293"/>
            <p14:sldId id="338"/>
            <p14:sldId id="295"/>
            <p14:sldId id="296"/>
            <p14:sldId id="339"/>
            <p14:sldId id="282"/>
            <p14:sldId id="299"/>
            <p14:sldId id="302"/>
            <p14:sldId id="300"/>
            <p14:sldId id="301"/>
            <p14:sldId id="317"/>
            <p14:sldId id="305"/>
            <p14:sldId id="262"/>
            <p14:sldId id="327"/>
            <p14:sldId id="289"/>
            <p14:sldId id="310"/>
            <p14:sldId id="280"/>
            <p14:sldId id="313"/>
            <p14:sldId id="314"/>
            <p14:sldId id="281"/>
            <p14:sldId id="316"/>
            <p14:sldId id="315"/>
            <p14:sldId id="278"/>
            <p14:sldId id="276"/>
            <p14:sldId id="346"/>
            <p14:sldId id="340"/>
            <p14:sldId id="348"/>
            <p14:sldId id="318"/>
            <p14:sldId id="344"/>
            <p14:sldId id="298"/>
            <p14:sldId id="347"/>
            <p14:sldId id="349"/>
            <p14:sldId id="283"/>
            <p14:sldId id="345"/>
            <p14:sldId id="319"/>
            <p14:sldId id="350"/>
            <p14:sldId id="351"/>
            <p14:sldId id="306"/>
            <p14:sldId id="320"/>
            <p14:sldId id="352"/>
            <p14:sldId id="353"/>
            <p14:sldId id="308"/>
            <p14:sldId id="321"/>
            <p14:sldId id="343"/>
            <p14:sldId id="355"/>
            <p14:sldId id="354"/>
            <p14:sldId id="356"/>
            <p14:sldId id="284"/>
            <p14:sldId id="286"/>
            <p14:sldId id="285"/>
            <p14:sldId id="322"/>
            <p14:sldId id="323"/>
            <p14:sldId id="337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C" initials="L" lastIdx="1" clrIdx="0">
    <p:extLst>
      <p:ext uri="{19B8F6BF-5375-455C-9EA6-DF929625EA0E}">
        <p15:presenceInfo xmlns:p15="http://schemas.microsoft.com/office/powerpoint/2012/main" userId="L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2C7"/>
    <a:srgbClr val="F79646"/>
    <a:srgbClr val="FFC000"/>
    <a:srgbClr val="95B3D7"/>
    <a:srgbClr val="6B6177"/>
    <a:srgbClr val="FAD01E"/>
    <a:srgbClr val="F1A27F"/>
    <a:srgbClr val="F1877F"/>
    <a:srgbClr val="EE8F6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7" autoAdjust="0"/>
    <p:restoredTop sz="95962"/>
  </p:normalViewPr>
  <p:slideViewPr>
    <p:cSldViewPr>
      <p:cViewPr varScale="1">
        <p:scale>
          <a:sx n="113" d="100"/>
          <a:sy n="113" d="100"/>
        </p:scale>
        <p:origin x="1272" y="108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6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5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7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44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4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83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76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75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93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16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0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85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5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3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68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5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0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01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5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30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34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82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79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62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01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1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70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11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1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6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02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44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4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49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196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74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66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43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17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844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76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16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39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7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6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524/read/140983" TargetMode="External"/><Relationship Id="rId3" Type="http://schemas.openxmlformats.org/officeDocument/2006/relationships/hyperlink" Target="https://kr.ign.com/ghostrunner/9675/gallery/50jang-isangyi-goseuteureoneo-seukeurinsyas" TargetMode="External"/><Relationship Id="rId7" Type="http://schemas.openxmlformats.org/officeDocument/2006/relationships/hyperlink" Target="https://kor.pngtree.com/freepng/mouse-icon_4421690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fmkorea.com/1631889777" TargetMode="External"/><Relationship Id="rId10" Type="http://schemas.openxmlformats.org/officeDocument/2006/relationships/hyperlink" Target="https://www.pinterest.co.kr/pin/513128951275540752/" TargetMode="External"/><Relationship Id="rId4" Type="http://schemas.openxmlformats.org/officeDocument/2006/relationships/hyperlink" Target="https://namu.wiki/w/%EC%9E%90%ED%95%98%EB%9D%BC/%EC%8B%A0%ED%99%94%20%EA%B0%81%EC%84%B1" TargetMode="External"/><Relationship Id="rId9" Type="http://schemas.openxmlformats.org/officeDocument/2006/relationships/hyperlink" Target="https://youtu.be/Zcb5grjtIas?t=457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www.pinterest.co.kr/pin/308778118175396745/" TargetMode="External"/><Relationship Id="rId7" Type="http://schemas.openxmlformats.org/officeDocument/2006/relationships/hyperlink" Target="https://ko.ac-illust.com/clip-art/1954475/%EC%88%98%EB%A5%98%ED%83%84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.ac-illust.com/clip-art/621497/%EC%88%98%EB%A6%AC%EA%B2%80-01" TargetMode="External"/><Relationship Id="rId11" Type="http://schemas.openxmlformats.org/officeDocument/2006/relationships/hyperlink" Target="https://namu.wiki/w/%ED%8C%8C%EC%9D%B4%28%EC%84%B8%EB%B8%90%EB%82%98%EC%9D%B4%EC%B8%A0%29" TargetMode="External"/><Relationship Id="rId5" Type="http://schemas.openxmlformats.org/officeDocument/2006/relationships/hyperlink" Target="https://www.pinterest.co.kr/pin/421157002662297831/" TargetMode="External"/><Relationship Id="rId10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4" Type="http://schemas.openxmlformats.org/officeDocument/2006/relationships/hyperlink" Target="https://www.9healthfair.org/blog/the-elements-of-a-basic-first-aid-kit/" TargetMode="External"/><Relationship Id="rId9" Type="http://schemas.openxmlformats.org/officeDocument/2006/relationships/hyperlink" Target="https://namu.wiki/w/%EC%B9%B4%EC%9D%B8(%EB%A9%94%EC%9D%B4%ED%94%8C%EC%8A%A4%ED%86%A0%EB%A6%AC)/%EC%8A%A4%ED%82%AC#s-6.5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E%90%ED%95%98%EB%9D%BC/%EC%8B%A0%ED%99%94%20%EA%B0%81%EC%84%B1#s-3.1.2" TargetMode="External"/><Relationship Id="rId3" Type="http://schemas.openxmlformats.org/officeDocument/2006/relationships/hyperlink" Target="https://namu.wiki/w/%EB%AF%B8%EC%8A%A4%ED%8A%B8(%EC%84%B8%EB%B8%90%EB%82%98%EC%9D%B4%EC%B8%A0)#s-3.1.3" TargetMode="External"/><Relationship Id="rId7" Type="http://schemas.openxmlformats.org/officeDocument/2006/relationships/hyperlink" Target="https://namu.wiki/w/%EC%8A%A4%ED%94%BC%EB%82%98/%EA%B0%81%EC%84%B1#s-3.1.4" TargetMode="External"/><Relationship Id="rId12" Type="http://schemas.openxmlformats.org/officeDocument/2006/relationships/hyperlink" Target="https://namu.wiki/w/%EC%9E%AD%28%EC%84%B8%EB%B8%90%EB%82%98%EC%9D%B4%EC%B8%A0%29/%EC%8B%A0%ED%99%94%20%EA%B0%81%EC%84%B1#s-3.1.2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9D%BC%EC%9D%B4%EC%96%B8%28%EC%84%B8%EB%B8%90%EB%82%98%EC%9D%B4%EC%B8%A0%29#s-3.1.3" TargetMode="External"/><Relationship Id="rId11" Type="http://schemas.openxmlformats.org/officeDocument/2006/relationships/hyperlink" Target="https://namu.wiki/w/%ED%83%9C%EC%98%A4(%EC%84%B8%EB%B8%90%EB%82%98%EC%9D%B4%EC%B8%A0)/%EC%8B%A0%ED%99%94%20%EA%B0%81%EC%84%B1#s-3.1.2" TargetMode="External"/><Relationship Id="rId5" Type="http://schemas.openxmlformats.org/officeDocument/2006/relationships/hyperlink" Target="https://namu.wiki/w/%EC%B9%B4%EA%B5%AC%EB%9D%BC%28%EC%84%B8%EB%B8%90%EB%82%98%EC%9D%B4%EC%B8%A0%29/%EA%B0%81%EC%84%B1#s-3.3.2" TargetMode="External"/><Relationship Id="rId10" Type="http://schemas.openxmlformats.org/officeDocument/2006/relationships/hyperlink" Target="https://namu.wiki/w/%ED%83%9C%EC%98%A4%28%EC%84%B8%EB%B8%90%EB%82%98%EC%9D%B4%EC%B8%A0%29/%EA%B0%81%EC%84%B1#s-3.3.2" TargetMode="External"/><Relationship Id="rId4" Type="http://schemas.openxmlformats.org/officeDocument/2006/relationships/hyperlink" Target="https://namu.wiki/w/%EC%84%B8%EC%9D%B8(%EC%84%B8%EB%B8%90%EB%82%98%EC%9D%B4%EC%B8%A0)/%EC%8B%A0%ED%99%94%20%EA%B0%81%EC%84%B1#s-3.1.2" TargetMode="External"/><Relationship Id="rId9" Type="http://schemas.openxmlformats.org/officeDocument/2006/relationships/hyperlink" Target="https://namu.wiki/w/%EB%8D%B8%EB%A1%A0%EC%A6%88/%EC%8B%A0%ED%99%94%20%EA%B0%81%EC%84%B1#s-3.1.2.1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namu.wiki/w/%ED%8C%AC%ED%85%80(%EB%A9%94%EC%9D%B4%ED%94%8C%EC%8A%A4%ED%86%A0%EB%A6%AC)/%EC%8A%A4%ED%82%AC#s-3.7" TargetMode="External"/><Relationship Id="rId7" Type="http://schemas.openxmlformats.org/officeDocument/2006/relationships/hyperlink" Target="https://bbs.ruliweb.com/news/read/142510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eamcast11.tistory.com/1474" TargetMode="External"/><Relationship Id="rId5" Type="http://schemas.openxmlformats.org/officeDocument/2006/relationships/hyperlink" Target="https://bbs.ruliweb.com/news/read/121944" TargetMode="External"/><Relationship Id="rId4" Type="http://schemas.openxmlformats.org/officeDocument/2006/relationships/hyperlink" Target="https://kkunja.tistory.com/72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14908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21109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2"/>
            <a:ext cx="3426990" cy="5988933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90"/>
            <a:ext cx="7443019" cy="57198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0" y="5555857"/>
            <a:ext cx="1787236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2018180033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이세철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2"/>
            <a:ext cx="4980038" cy="4342023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gradFill>
            <a:gsLst>
              <a:gs pos="0">
                <a:srgbClr val="9966FF">
                  <a:lumMod val="96000"/>
                  <a:lumOff val="4000"/>
                </a:srgbClr>
              </a:gs>
              <a:gs pos="100000">
                <a:srgbClr val="DA5054"/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342900" sx="91000" sy="91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9684D8B8-1750-4E3D-A716-E6E3398B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55857"/>
            <a:ext cx="9906000" cy="91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46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습격자에게 모든 것을 빼앗겨버린 자가 무기와 다양한 스킬들로 복수를 완수하는 액션 게임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0892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259" y="2835199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Executioner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9AFDFC2D-54F0-418D-B38C-BD1CAF60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558" y="3781876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Record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2C430-A512-9E6C-1839-FC138A93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747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4664967" y="1762525"/>
            <a:ext cx="4550179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7715CA-DE95-4685-8FD1-157E08B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" y="1268760"/>
            <a:ext cx="4185122" cy="4947772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ACB0C07-D30D-4610-B795-D66A191B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72865"/>
              </p:ext>
            </p:extLst>
          </p:nvPr>
        </p:nvGraphicFramePr>
        <p:xfrm>
          <a:off x="4664967" y="1794698"/>
          <a:ext cx="4942467" cy="419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134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3685333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15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152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2479"/>
                  </a:ext>
                </a:extLst>
              </a:tr>
              <a:tr h="309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빈민가 출신의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활발하고 앳된 외모의 소년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허나 가족을 잃은 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모든 것을 의심하고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스스로를 자책하며 살아간다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나그네에게 거둬진 뒤로는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드세고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날카롭지만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매사에 신중하다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A5285AB-84BA-48B3-A92E-BE23D7945C73}"/>
              </a:ext>
            </a:extLst>
          </p:cNvPr>
          <p:cNvSpPr txBox="1"/>
          <p:nvPr/>
        </p:nvSpPr>
        <p:spPr>
          <a:xfrm>
            <a:off x="272480" y="6201888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2&gt; </a:t>
            </a:r>
            <a:r>
              <a:rPr lang="ko-KR" altLang="en-US" sz="800" dirty="0">
                <a:solidFill>
                  <a:schemeClr val="bg1"/>
                </a:solidFill>
              </a:rPr>
              <a:t>캐릭터 예시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33EE2ED-DA2F-2619-C355-293434C6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52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8B14B4-EDD9-4FE4-BBF0-885887551365}"/>
              </a:ext>
            </a:extLst>
          </p:cNvPr>
          <p:cNvSpPr txBox="1"/>
          <p:nvPr/>
        </p:nvSpPr>
        <p:spPr>
          <a:xfrm>
            <a:off x="8149041" y="6149170"/>
            <a:ext cx="17402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HP 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FB55E-8BE7-4468-8420-3AEE1D68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1">
            <a:off x="8016340" y="5337489"/>
            <a:ext cx="1913952" cy="1131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497306-5784-4C7C-AA8D-4FAFAA4026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게임 요약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033C2-6081-5005-D12D-900692BEBF2B}"/>
              </a:ext>
            </a:extLst>
          </p:cNvPr>
          <p:cNvSpPr txBox="1"/>
          <p:nvPr/>
        </p:nvSpPr>
        <p:spPr>
          <a:xfrm>
            <a:off x="275282" y="1743075"/>
            <a:ext cx="9355434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체력은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 고정된다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체력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이상의 데미지가 누적되거나 받게 되면 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오버가 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해당 스테이지부터 다시 시작한다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플레이어의 피격 데미지는 스테이지가 올라갈 수록 높아진다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스테이지의 보스들을 처치 하면서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마지막 스테이지 보스를 잡는 것이 최후의 목표이다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스테이지는 총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모든 스테이지의 보스를 클리어해야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CC388E78-6B61-6697-B6E3-A400401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9A1490-39EC-7F8C-C59F-4DF15EF59074}"/>
              </a:ext>
            </a:extLst>
          </p:cNvPr>
          <p:cNvSpPr txBox="1"/>
          <p:nvPr/>
        </p:nvSpPr>
        <p:spPr>
          <a:xfrm>
            <a:off x="275282" y="1740813"/>
            <a:ext cx="8293553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컨셉이 다른 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개마다 일반 필드와 보스 필드로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 필드의 모든 적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NPC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처치할 경우 해당 스테이지의 보스 필드가 등장한다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필드 등장과 동시에 보스 컷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씬과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보스가 등장하며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보스 패턴을 익히면서 쓰러트려야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처치 이후 플레이어는 특수 스킬을 얻을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F2CB21F-ED86-45AC-446E-8046B6A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22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52ECC-F480-7CA0-8A46-5FAA39D41128}"/>
              </a:ext>
            </a:extLst>
          </p:cNvPr>
          <p:cNvSpPr txBox="1"/>
          <p:nvPr/>
        </p:nvSpPr>
        <p:spPr>
          <a:xfrm>
            <a:off x="275282" y="2364061"/>
            <a:ext cx="9355434" cy="21298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중간마다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파쿠르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액션을 볼 수 있는 구조물이 존재한다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맵에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설치되어 있는 구조물들을 통해 숨거나 붙어있을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키보드와 마우스를 통해 조작을 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여럿 커맨드와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스타일리쉬한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플레이를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A98D380-BD58-ED1E-828B-D8E6EE57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62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830298" y="1530216"/>
            <a:ext cx="4262855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키보드에서 사용하는 키와 마우스는 다음과 같다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066A0F-2E60-4999-8085-E16589E9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1" y="2087028"/>
            <a:ext cx="7606140" cy="22234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90C524-FB6E-47CB-A2D0-E171F8834451}"/>
              </a:ext>
            </a:extLst>
          </p:cNvPr>
          <p:cNvSpPr txBox="1"/>
          <p:nvPr/>
        </p:nvSpPr>
        <p:spPr>
          <a:xfrm>
            <a:off x="176020" y="4314973"/>
            <a:ext cx="265427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4,5&gt; </a:t>
            </a:r>
            <a:r>
              <a:rPr lang="ko-KR" altLang="en-US" sz="800" dirty="0">
                <a:solidFill>
                  <a:schemeClr val="bg1"/>
                </a:solidFill>
              </a:rPr>
              <a:t>사용하는 키보드 키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사용하는 마우스 부분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B33D3-CDED-06B3-AF4B-5FC0E545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91" y="2190091"/>
            <a:ext cx="2277930" cy="2017338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98D0B2-E114-2053-73A9-A90FC6B4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5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B260AA-50C2-7FAD-D6F7-92F581164F01}"/>
              </a:ext>
            </a:extLst>
          </p:cNvPr>
          <p:cNvSpPr txBox="1"/>
          <p:nvPr/>
        </p:nvSpPr>
        <p:spPr>
          <a:xfrm>
            <a:off x="252001" y="4935741"/>
            <a:ext cx="9355433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왼쪽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기본 공격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와이어 액션과 같은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상호작용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오른쪽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가드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혹은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패링</a:t>
            </a:r>
            <a:r>
              <a:rPr lang="ko-KR" altLang="en-US" sz="20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회전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시점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카메라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마우스를 통해 정면을 바꿀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CB0007-174E-1179-FE17-B6CC3CEC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47" y="1620213"/>
            <a:ext cx="3090940" cy="2737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B49EE-7968-59D6-2C0D-8448B06AED82}"/>
              </a:ext>
            </a:extLst>
          </p:cNvPr>
          <p:cNvSpPr txBox="1"/>
          <p:nvPr/>
        </p:nvSpPr>
        <p:spPr>
          <a:xfrm>
            <a:off x="4160912" y="4354740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5&gt; </a:t>
            </a:r>
            <a:r>
              <a:rPr lang="ko-KR" altLang="en-US" sz="800" dirty="0">
                <a:solidFill>
                  <a:schemeClr val="bg1"/>
                </a:solidFill>
              </a:rPr>
              <a:t>사용하는 마우스 부분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33A8EA3-C654-0391-16F1-36C6E590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86135B-D218-E07C-1D3E-EF3A48CAA27C}"/>
              </a:ext>
            </a:extLst>
          </p:cNvPr>
          <p:cNvSpPr txBox="1"/>
          <p:nvPr/>
        </p:nvSpPr>
        <p:spPr>
          <a:xfrm>
            <a:off x="251999" y="4443299"/>
            <a:ext cx="9355434" cy="201003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W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전진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A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S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D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오른쪽으로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212D4-EF7A-E1AE-8533-19AE7DBD9915}"/>
              </a:ext>
            </a:extLst>
          </p:cNvPr>
          <p:cNvGrpSpPr/>
          <p:nvPr/>
        </p:nvGrpSpPr>
        <p:grpSpPr>
          <a:xfrm>
            <a:off x="3682298" y="2131129"/>
            <a:ext cx="2494838" cy="1715508"/>
            <a:chOff x="4091331" y="2005074"/>
            <a:chExt cx="1789953" cy="11562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F180F3C-1D2C-643D-5A63-55850C5484CF}"/>
                </a:ext>
              </a:extLst>
            </p:cNvPr>
            <p:cNvSpPr/>
            <p:nvPr/>
          </p:nvSpPr>
          <p:spPr>
            <a:xfrm>
              <a:off x="5311810" y="2607092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D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5ADA6A-172C-9360-C756-26D40AB962A0}"/>
                </a:ext>
              </a:extLst>
            </p:cNvPr>
            <p:cNvSpPr/>
            <p:nvPr/>
          </p:nvSpPr>
          <p:spPr>
            <a:xfrm>
              <a:off x="4091331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A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0FC9FB8-244B-5BA3-2954-B522299EA130}"/>
                </a:ext>
              </a:extLst>
            </p:cNvPr>
            <p:cNvSpPr/>
            <p:nvPr/>
          </p:nvSpPr>
          <p:spPr>
            <a:xfrm>
              <a:off x="4700980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S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56FCBD0-DC1D-3E51-57D7-59E4C2004458}"/>
                </a:ext>
              </a:extLst>
            </p:cNvPr>
            <p:cNvSpPr/>
            <p:nvPr/>
          </p:nvSpPr>
          <p:spPr>
            <a:xfrm>
              <a:off x="4701077" y="2005074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W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70F5D3-1F8E-9061-5B82-DE6CBC7A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08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23843" y="1940469"/>
            <a:ext cx="9355434" cy="75052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Space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점프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이동키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+ Space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이동방향으로 전진하면서 점프한다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5BA13CB-09E8-48CF-947B-CAF74DFC3685}"/>
              </a:ext>
            </a:extLst>
          </p:cNvPr>
          <p:cNvSpPr/>
          <p:nvPr/>
        </p:nvSpPr>
        <p:spPr>
          <a:xfrm>
            <a:off x="256872" y="1592796"/>
            <a:ext cx="1815659" cy="347673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Space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F990AF-7A44-4C35-ABB4-063156C8CA5A}"/>
              </a:ext>
            </a:extLst>
          </p:cNvPr>
          <p:cNvSpPr/>
          <p:nvPr/>
        </p:nvSpPr>
        <p:spPr>
          <a:xfrm>
            <a:off x="441892" y="2690995"/>
            <a:ext cx="1445617" cy="490919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Shift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19406-F1C1-3827-0A39-7A6FA99B6B7D}"/>
              </a:ext>
            </a:extLst>
          </p:cNvPr>
          <p:cNvSpPr txBox="1"/>
          <p:nvPr/>
        </p:nvSpPr>
        <p:spPr>
          <a:xfrm>
            <a:off x="223843" y="3183329"/>
            <a:ext cx="9355434" cy="134145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Shift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방향키와 같이 눌러야 시전 된다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  <a:endParaRPr lang="en-US" altLang="ko-KR" sz="12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＊점프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Space+ Shift.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Shift-&gt; Space+ Shift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지상에서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이후 공중에서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9CBE45-DEF9-7113-B9F0-64A38583A717}"/>
              </a:ext>
            </a:extLst>
          </p:cNvPr>
          <p:cNvSpPr/>
          <p:nvPr/>
        </p:nvSpPr>
        <p:spPr>
          <a:xfrm>
            <a:off x="879963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Q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F8B9-EE36-73C7-F9E5-9A073A438352}"/>
              </a:ext>
            </a:extLst>
          </p:cNvPr>
          <p:cNvSpPr txBox="1"/>
          <p:nvPr/>
        </p:nvSpPr>
        <p:spPr>
          <a:xfrm>
            <a:off x="223843" y="5117132"/>
            <a:ext cx="4333113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Q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 무기를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와이어로 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초간 잠시 변경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b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액션이 필요한 경우 대상을 향해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Q+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마우스 좌 클릭 시 액션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사용 직후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Q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키의 재사용 대기시간이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 적용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B633FC-A72B-AF18-1A59-AB54CAC1F443}"/>
              </a:ext>
            </a:extLst>
          </p:cNvPr>
          <p:cNvSpPr/>
          <p:nvPr/>
        </p:nvSpPr>
        <p:spPr>
          <a:xfrm>
            <a:off x="4961726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4E78F-F53C-DFCB-BC08-BCBC2BA6EA39}"/>
              </a:ext>
            </a:extLst>
          </p:cNvPr>
          <p:cNvSpPr txBox="1"/>
          <p:nvPr/>
        </p:nvSpPr>
        <p:spPr>
          <a:xfrm>
            <a:off x="4932012" y="5125316"/>
            <a:ext cx="4647266" cy="113402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제자리 엎드리기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벽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붙기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일반적으로 사용하면 엎드리기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벽에 붙어서 사용하면 벽 붙기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(W+E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앞으로 슬라이드 하게 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9E9A0C6D-2F91-29AC-9E02-2B2FAE8D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01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991343" y="1850598"/>
            <a:ext cx="3372912" cy="1626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1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1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2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3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3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4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4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칸에 있는 아이템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B9EF30-9829-4440-BE4A-5A1550A51F2A}"/>
              </a:ext>
            </a:extLst>
          </p:cNvPr>
          <p:cNvSpPr txBox="1"/>
          <p:nvPr/>
        </p:nvSpPr>
        <p:spPr>
          <a:xfrm>
            <a:off x="6018079" y="4963803"/>
            <a:ext cx="2958246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K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스킬을 관리할 수 있는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스킬 창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F0611-A878-4943-BDBC-7262B2FABF48}"/>
              </a:ext>
            </a:extLst>
          </p:cNvPr>
          <p:cNvSpPr txBox="1"/>
          <p:nvPr/>
        </p:nvSpPr>
        <p:spPr>
          <a:xfrm>
            <a:off x="502850" y="3231497"/>
            <a:ext cx="396805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6&gt; </a:t>
            </a:r>
            <a:r>
              <a:rPr lang="ko-KR" altLang="en-US" sz="800" dirty="0">
                <a:solidFill>
                  <a:schemeClr val="bg1"/>
                </a:solidFill>
              </a:rPr>
              <a:t>스킬 셋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  <a:r>
              <a:rPr lang="en-US" altLang="ko-KR" sz="800" dirty="0">
                <a:solidFill>
                  <a:schemeClr val="bg1"/>
                </a:solidFill>
              </a:rPr>
              <a:t> (</a:t>
            </a:r>
            <a:r>
              <a:rPr lang="ko-KR" altLang="en-US" sz="800" dirty="0">
                <a:solidFill>
                  <a:schemeClr val="bg1"/>
                </a:solidFill>
              </a:rPr>
              <a:t>왼쪽 하단 빈 칸이 순서대로 </a:t>
            </a:r>
            <a:r>
              <a:rPr lang="en-US" altLang="ko-KR" sz="800" dirty="0">
                <a:solidFill>
                  <a:schemeClr val="bg1"/>
                </a:solidFill>
              </a:rPr>
              <a:t>1 2 3 4 </a:t>
            </a:r>
            <a:r>
              <a:rPr lang="ko-KR" altLang="en-US" sz="800" dirty="0">
                <a:solidFill>
                  <a:schemeClr val="bg1"/>
                </a:solidFill>
              </a:rPr>
              <a:t>스킬 칸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아이템 칸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4DA4F9-D9A2-424E-A488-F78EBCC9505F}"/>
              </a:ext>
            </a:extLst>
          </p:cNvPr>
          <p:cNvGrpSpPr/>
          <p:nvPr/>
        </p:nvGrpSpPr>
        <p:grpSpPr>
          <a:xfrm>
            <a:off x="611657" y="2546535"/>
            <a:ext cx="3104887" cy="684962"/>
            <a:chOff x="505210" y="3919452"/>
            <a:chExt cx="3104887" cy="68496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A3F5B5F-3008-4FF6-BD4F-E6578B3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711" y="3919452"/>
              <a:ext cx="786386" cy="6614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B200850-9438-49DD-A334-15160D1A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0" y="3919453"/>
              <a:ext cx="768098" cy="67970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AAC5C1-1AB8-4FC2-8AD3-FC0AABCF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965" y="3919452"/>
              <a:ext cx="768098" cy="67970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126BE8-3C92-4765-8B33-7D2001F8C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956" y="3924709"/>
              <a:ext cx="768098" cy="67970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11B7EF-353D-4284-AA97-C2865BB61746}"/>
              </a:ext>
            </a:extLst>
          </p:cNvPr>
          <p:cNvGrpSpPr/>
          <p:nvPr/>
        </p:nvGrpSpPr>
        <p:grpSpPr>
          <a:xfrm>
            <a:off x="304086" y="3549999"/>
            <a:ext cx="4234870" cy="2199238"/>
            <a:chOff x="397280" y="2085493"/>
            <a:chExt cx="4291855" cy="24699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36D48A-73A3-4890-9F27-0DB71D6DF324}"/>
                </a:ext>
              </a:extLst>
            </p:cNvPr>
            <p:cNvGrpSpPr/>
            <p:nvPr/>
          </p:nvGrpSpPr>
          <p:grpSpPr>
            <a:xfrm>
              <a:off x="598719" y="2085493"/>
              <a:ext cx="4090416" cy="2469900"/>
              <a:chOff x="598719" y="2085493"/>
              <a:chExt cx="4090416" cy="246990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E924A-1B2F-41DE-BCA5-264888109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19" y="2085493"/>
                <a:ext cx="4090416" cy="246990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4E9193A-78C6-4DF2-B476-2D1C07456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990" y="4244826"/>
                <a:ext cx="249128" cy="23835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CAC08ED-6E11-427B-9A01-7B863F6F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369" y="4242569"/>
                <a:ext cx="253848" cy="24286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EF9F97F-8C51-4EFC-A9A4-00C4B0BE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815" y="4241781"/>
                <a:ext cx="257744" cy="24659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988AFDC-0053-4C8C-831D-774A7D823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720" y="4236965"/>
                <a:ext cx="272746" cy="254074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41DCC98-2629-4146-B5C3-04EFA573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25">
              <a:off x="397280" y="2808109"/>
              <a:ext cx="2913070" cy="163860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F01BD4-3C8E-4CCA-912C-22DC47013998}"/>
              </a:ext>
            </a:extLst>
          </p:cNvPr>
          <p:cNvSpPr txBox="1"/>
          <p:nvPr/>
        </p:nvSpPr>
        <p:spPr>
          <a:xfrm>
            <a:off x="396171" y="5730168"/>
            <a:ext cx="13959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7&gt;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FCD193-E6C2-40E4-8383-DD8CFE564E44}"/>
              </a:ext>
            </a:extLst>
          </p:cNvPr>
          <p:cNvSpPr/>
          <p:nvPr/>
        </p:nvSpPr>
        <p:spPr>
          <a:xfrm>
            <a:off x="5204170" y="3742192"/>
            <a:ext cx="569475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ESC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7B1E6C0-FDFA-45D1-B77D-9E6C8F592493}"/>
              </a:ext>
            </a:extLst>
          </p:cNvPr>
          <p:cNvSpPr/>
          <p:nvPr/>
        </p:nvSpPr>
        <p:spPr>
          <a:xfrm>
            <a:off x="5204171" y="4908990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0CDB53-89AE-E681-8F32-1E0F26745CA7}"/>
              </a:ext>
            </a:extLst>
          </p:cNvPr>
          <p:cNvGrpSpPr/>
          <p:nvPr/>
        </p:nvGrpSpPr>
        <p:grpSpPr>
          <a:xfrm>
            <a:off x="3903924" y="2122863"/>
            <a:ext cx="2040265" cy="461769"/>
            <a:chOff x="3721892" y="1516017"/>
            <a:chExt cx="2040265" cy="46176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F499D54-1613-485E-9C35-9E743B8BEF80}"/>
                </a:ext>
              </a:extLst>
            </p:cNvPr>
            <p:cNvSpPr/>
            <p:nvPr/>
          </p:nvSpPr>
          <p:spPr>
            <a:xfrm>
              <a:off x="372189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8F4DFBD-9D37-4B52-9538-DCA802B19906}"/>
                </a:ext>
              </a:extLst>
            </p:cNvPr>
            <p:cNvSpPr/>
            <p:nvPr/>
          </p:nvSpPr>
          <p:spPr>
            <a:xfrm>
              <a:off x="425517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7037B30-275E-406E-82C6-250401C379D9}"/>
                </a:ext>
              </a:extLst>
            </p:cNvPr>
            <p:cNvSpPr/>
            <p:nvPr/>
          </p:nvSpPr>
          <p:spPr>
            <a:xfrm>
              <a:off x="478845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A91476A-4A68-4593-93EB-7118D46ED9D7}"/>
                </a:ext>
              </a:extLst>
            </p:cNvPr>
            <p:cNvSpPr/>
            <p:nvPr/>
          </p:nvSpPr>
          <p:spPr>
            <a:xfrm>
              <a:off x="5321732" y="1516017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765803-EDF9-034A-882C-804F0741ED4E}"/>
              </a:ext>
            </a:extLst>
          </p:cNvPr>
          <p:cNvSpPr txBox="1"/>
          <p:nvPr/>
        </p:nvSpPr>
        <p:spPr>
          <a:xfrm>
            <a:off x="6018079" y="3591438"/>
            <a:ext cx="2958246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ESC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일시정지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옵션이나 일시 정지 해제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나가기 등 창을 띄울 수 있음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FB89BFFE-391E-0789-4B34-88EA94D7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48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키 요약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03C032-708A-49EC-3533-59FF615E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80951"/>
              </p:ext>
            </p:extLst>
          </p:nvPr>
        </p:nvGraphicFramePr>
        <p:xfrm>
          <a:off x="284008" y="1475440"/>
          <a:ext cx="9355436" cy="390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584">
                  <a:extLst>
                    <a:ext uri="{9D8B030D-6E8A-4147-A177-3AD203B41FA5}">
                      <a16:colId xmlns:a16="http://schemas.microsoft.com/office/drawing/2014/main" val="2238146055"/>
                    </a:ext>
                  </a:extLst>
                </a:gridCol>
                <a:gridCol w="3681134">
                  <a:extLst>
                    <a:ext uri="{9D8B030D-6E8A-4147-A177-3AD203B41FA5}">
                      <a16:colId xmlns:a16="http://schemas.microsoft.com/office/drawing/2014/main" val="1567963847"/>
                    </a:ext>
                  </a:extLst>
                </a:gridCol>
                <a:gridCol w="927378">
                  <a:extLst>
                    <a:ext uri="{9D8B030D-6E8A-4147-A177-3AD203B41FA5}">
                      <a16:colId xmlns:a16="http://schemas.microsoft.com/office/drawing/2014/main" val="4140599842"/>
                    </a:ext>
                  </a:extLst>
                </a:gridCol>
                <a:gridCol w="3750340">
                  <a:extLst>
                    <a:ext uri="{9D8B030D-6E8A-4147-A177-3AD203B41FA5}">
                      <a16:colId xmlns:a16="http://schemas.microsoft.com/office/drawing/2014/main" val="3291237376"/>
                    </a:ext>
                  </a:extLst>
                </a:gridCol>
              </a:tblGrid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36350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앞으로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Q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자신의 주 무기 와이어로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468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왼쪽으로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엎드리기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)/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벽 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25834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뒤로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765828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오른쪽으로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12774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SPACE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166856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SHIFT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대쉬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아이템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9480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ESC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K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스킬 매니지먼트 창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On/Off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75497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998219AC-82B4-CCC4-1CDD-DC9A48E5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01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639E7F-1791-49FA-80AF-E8876E4E5BD3}"/>
              </a:ext>
            </a:extLst>
          </p:cNvPr>
          <p:cNvCxnSpPr>
            <a:cxnSpLocks/>
          </p:cNvCxnSpPr>
          <p:nvPr/>
        </p:nvCxnSpPr>
        <p:spPr>
          <a:xfrm>
            <a:off x="4657725" y="4881512"/>
            <a:ext cx="5248275" cy="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9E8315-28F2-4561-8DE8-5E9B9C7F24AC}"/>
              </a:ext>
            </a:extLst>
          </p:cNvPr>
          <p:cNvCxnSpPr>
            <a:cxnSpLocks/>
          </p:cNvCxnSpPr>
          <p:nvPr/>
        </p:nvCxnSpPr>
        <p:spPr>
          <a:xfrm>
            <a:off x="335118" y="4350394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21CA90D-BE20-423D-9D22-B8FDA8101916}"/>
              </a:ext>
            </a:extLst>
          </p:cNvPr>
          <p:cNvCxnSpPr>
            <a:cxnSpLocks/>
          </p:cNvCxnSpPr>
          <p:nvPr/>
        </p:nvCxnSpPr>
        <p:spPr>
          <a:xfrm>
            <a:off x="5320139" y="973630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DFD96F0-ADD6-4C8E-AEDD-E928C7847D13}"/>
              </a:ext>
            </a:extLst>
          </p:cNvPr>
          <p:cNvCxnSpPr>
            <a:cxnSpLocks/>
          </p:cNvCxnSpPr>
          <p:nvPr/>
        </p:nvCxnSpPr>
        <p:spPr>
          <a:xfrm>
            <a:off x="5467417" y="2829287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4E1D1EC-D22C-4EAE-BA76-88CCD574C1EE}"/>
              </a:ext>
            </a:extLst>
          </p:cNvPr>
          <p:cNvCxnSpPr>
            <a:cxnSpLocks/>
          </p:cNvCxnSpPr>
          <p:nvPr/>
        </p:nvCxnSpPr>
        <p:spPr>
          <a:xfrm>
            <a:off x="5838476" y="4261839"/>
            <a:ext cx="38293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270DE6-72EE-4563-A6D4-E1FF63A3F354}"/>
              </a:ext>
            </a:extLst>
          </p:cNvPr>
          <p:cNvCxnSpPr>
            <a:cxnSpLocks/>
          </p:cNvCxnSpPr>
          <p:nvPr/>
        </p:nvCxnSpPr>
        <p:spPr>
          <a:xfrm>
            <a:off x="357751" y="981075"/>
            <a:ext cx="70917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2704E6-9D3A-4D8E-9BBB-E30574559162}"/>
              </a:ext>
            </a:extLst>
          </p:cNvPr>
          <p:cNvCxnSpPr>
            <a:cxnSpLocks/>
          </p:cNvCxnSpPr>
          <p:nvPr/>
        </p:nvCxnSpPr>
        <p:spPr>
          <a:xfrm>
            <a:off x="551141" y="2310242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472E1C-D994-44E7-A681-73CB202EB0AE}"/>
              </a:ext>
            </a:extLst>
          </p:cNvPr>
          <p:cNvSpPr txBox="1"/>
          <p:nvPr/>
        </p:nvSpPr>
        <p:spPr>
          <a:xfrm>
            <a:off x="3328444" y="8271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3P~6P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6FC67F-E13D-46C1-8750-AB8440CAA398}"/>
              </a:ext>
            </a:extLst>
          </p:cNvPr>
          <p:cNvSpPr txBox="1"/>
          <p:nvPr/>
        </p:nvSpPr>
        <p:spPr>
          <a:xfrm>
            <a:off x="3323188" y="215651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7P~11P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EA10D-27C2-418A-BD7C-3DA743F93403}"/>
              </a:ext>
            </a:extLst>
          </p:cNvPr>
          <p:cNvSpPr txBox="1"/>
          <p:nvPr/>
        </p:nvSpPr>
        <p:spPr>
          <a:xfrm>
            <a:off x="3323188" y="416066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12P~24P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F6E86-60D1-4358-827E-22DD9DDEC5E4}"/>
              </a:ext>
            </a:extLst>
          </p:cNvPr>
          <p:cNvSpPr txBox="1"/>
          <p:nvPr/>
        </p:nvSpPr>
        <p:spPr>
          <a:xfrm>
            <a:off x="8780666" y="819741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25P~57P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12DDA-D3A3-4B7B-B34D-61BE74C3DBFB}"/>
              </a:ext>
            </a:extLst>
          </p:cNvPr>
          <p:cNvSpPr txBox="1"/>
          <p:nvPr/>
        </p:nvSpPr>
        <p:spPr>
          <a:xfrm>
            <a:off x="8781286" y="340246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59P~63P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DE1E1-7FED-4587-865D-791F254379DF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목차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9B508C0-F347-45EF-B184-A54B72B0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3DD3A-8E80-42D3-92F6-930B3F2214FB}"/>
              </a:ext>
            </a:extLst>
          </p:cNvPr>
          <p:cNvSpPr txBox="1"/>
          <p:nvPr/>
        </p:nvSpPr>
        <p:spPr>
          <a:xfrm>
            <a:off x="1481421" y="788963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9B6FFE-1C38-443A-AC01-B15EB48A6401}"/>
              </a:ext>
            </a:extLst>
          </p:cNvPr>
          <p:cNvSpPr txBox="1"/>
          <p:nvPr/>
        </p:nvSpPr>
        <p:spPr>
          <a:xfrm>
            <a:off x="1481421" y="2132856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1AC945-84A2-4E0F-A08A-4DE9D76E199A}"/>
              </a:ext>
            </a:extLst>
          </p:cNvPr>
          <p:cNvSpPr txBox="1"/>
          <p:nvPr/>
        </p:nvSpPr>
        <p:spPr>
          <a:xfrm>
            <a:off x="1481421" y="4170882"/>
            <a:ext cx="183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플레이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5F110B-8329-4753-A38F-9F9848096C3F}"/>
              </a:ext>
            </a:extLst>
          </p:cNvPr>
          <p:cNvSpPr txBox="1"/>
          <p:nvPr/>
        </p:nvSpPr>
        <p:spPr>
          <a:xfrm>
            <a:off x="6707009" y="796409"/>
            <a:ext cx="171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8A2A0-91E7-4114-ACE7-8FF13D52975D}"/>
              </a:ext>
            </a:extLst>
          </p:cNvPr>
          <p:cNvSpPr txBox="1"/>
          <p:nvPr/>
        </p:nvSpPr>
        <p:spPr>
          <a:xfrm>
            <a:off x="6732335" y="3371684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참고문헌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E8AEF41-A81D-43BD-A2E5-F96F106135D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0CD8A0-4223-49B5-9EDE-16240D8A8609}"/>
              </a:ext>
            </a:extLst>
          </p:cNvPr>
          <p:cNvSpPr txBox="1"/>
          <p:nvPr/>
        </p:nvSpPr>
        <p:spPr>
          <a:xfrm>
            <a:off x="1328802" y="1160905"/>
            <a:ext cx="1994386" cy="6325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기획의도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기획방향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유사게임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60819-52CB-4407-AC5E-3574E3F1CC3E}"/>
              </a:ext>
            </a:extLst>
          </p:cNvPr>
          <p:cNvSpPr txBox="1"/>
          <p:nvPr/>
        </p:nvSpPr>
        <p:spPr>
          <a:xfrm>
            <a:off x="1328801" y="2507076"/>
            <a:ext cx="2292051" cy="63258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425940-F927-4A25-B165-FDBC1E5D25DF}"/>
              </a:ext>
            </a:extLst>
          </p:cNvPr>
          <p:cNvSpPr txBox="1"/>
          <p:nvPr/>
        </p:nvSpPr>
        <p:spPr>
          <a:xfrm>
            <a:off x="1331877" y="4526710"/>
            <a:ext cx="2396987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411D62-9C79-4718-AA0D-3ED9FD40076E}"/>
              </a:ext>
            </a:extLst>
          </p:cNvPr>
          <p:cNvSpPr txBox="1"/>
          <p:nvPr/>
        </p:nvSpPr>
        <p:spPr>
          <a:xfrm>
            <a:off x="6774547" y="4097491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7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FD71B1-07BD-458C-A644-CCBE4A7D3902}"/>
              </a:ext>
            </a:extLst>
          </p:cNvPr>
          <p:cNvSpPr txBox="1"/>
          <p:nvPr/>
        </p:nvSpPr>
        <p:spPr>
          <a:xfrm>
            <a:off x="8780666" y="412495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64P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A2F2F-3765-43C3-B708-6DC26E4DCE9A}"/>
              </a:ext>
            </a:extLst>
          </p:cNvPr>
          <p:cNvSpPr txBox="1"/>
          <p:nvPr/>
        </p:nvSpPr>
        <p:spPr>
          <a:xfrm>
            <a:off x="6526258" y="1160748"/>
            <a:ext cx="2747222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D0874B7-E093-4F44-BDEA-439333E48605}"/>
              </a:ext>
            </a:extLst>
          </p:cNvPr>
          <p:cNvCxnSpPr>
            <a:cxnSpLocks/>
          </p:cNvCxnSpPr>
          <p:nvPr/>
        </p:nvCxnSpPr>
        <p:spPr>
          <a:xfrm>
            <a:off x="5776729" y="3606386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24A395-47D3-4924-B870-EE9C2C0599A0}"/>
              </a:ext>
            </a:extLst>
          </p:cNvPr>
          <p:cNvSpPr txBox="1"/>
          <p:nvPr/>
        </p:nvSpPr>
        <p:spPr>
          <a:xfrm>
            <a:off x="8780666" y="26783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58P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D0F2F6-0F89-40B2-AAA1-9A8F13B03E57}"/>
              </a:ext>
            </a:extLst>
          </p:cNvPr>
          <p:cNvSpPr txBox="1"/>
          <p:nvPr/>
        </p:nvSpPr>
        <p:spPr>
          <a:xfrm>
            <a:off x="6732335" y="2645877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추후 계획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3C6D03-D312-1D3C-B304-FCF58A73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66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673574" y="4807266"/>
            <a:ext cx="145584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8&gt; </a:t>
            </a:r>
            <a:r>
              <a:rPr lang="ko-KR" altLang="en-US" sz="800" dirty="0">
                <a:solidFill>
                  <a:schemeClr val="bg1"/>
                </a:solidFill>
              </a:rPr>
              <a:t>와이어 이동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5FE567-76BA-4D18-A4E7-74F6A48C7C4F}"/>
              </a:ext>
            </a:extLst>
          </p:cNvPr>
          <p:cNvGrpSpPr/>
          <p:nvPr/>
        </p:nvGrpSpPr>
        <p:grpSpPr>
          <a:xfrm>
            <a:off x="4971176" y="1944370"/>
            <a:ext cx="4757617" cy="3772087"/>
            <a:chOff x="468395" y="4249190"/>
            <a:chExt cx="4757617" cy="377208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B7D099-8F52-4F0A-8987-7719F10A3E87}"/>
                </a:ext>
              </a:extLst>
            </p:cNvPr>
            <p:cNvSpPr/>
            <p:nvPr/>
          </p:nvSpPr>
          <p:spPr>
            <a:xfrm>
              <a:off x="468395" y="4606889"/>
              <a:ext cx="4757617" cy="34143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벽에 있는 고리 부분에 플레이어는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rgbClr val="F79646"/>
                  </a:solidFill>
                  <a:latin typeface="+mj-ea"/>
                  <a:ea typeface="+mj-ea"/>
                </a:rPr>
                <a:t>와이어를 걸어 빠른 이동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 가능하다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fontAlgn="base">
                <a:lnSpc>
                  <a:spcPct val="160000"/>
                </a:lnSpc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키보드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 누른 상태에서 상호작용 포인트를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바라본 상태로 좌 클릭하게 되면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와이어가 나가며 이동이 가능해진다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05D7525-C8FD-4155-A8E0-15F86996BD3C}"/>
                </a:ext>
              </a:extLst>
            </p:cNvPr>
            <p:cNvSpPr/>
            <p:nvPr/>
          </p:nvSpPr>
          <p:spPr>
            <a:xfrm>
              <a:off x="2112441" y="4249190"/>
              <a:ext cx="1476164" cy="4072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와이어 이동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EEED86E-73D1-E28C-76BF-431C7CD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" y="2664027"/>
            <a:ext cx="4052782" cy="2143239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05708760-2AD3-40CD-540C-E5F12D4C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2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950C4AD-D495-45B4-95B5-853270D8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2" y="2668639"/>
            <a:ext cx="4053089" cy="2143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83045" y="4816490"/>
            <a:ext cx="13532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9&gt; </a:t>
            </a:r>
            <a:r>
              <a:rPr lang="ko-KR" altLang="en-US" sz="800" dirty="0">
                <a:solidFill>
                  <a:schemeClr val="bg1"/>
                </a:solidFill>
              </a:rPr>
              <a:t>레일 이동 예시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630899-DB7E-3543-4544-5C0A0AFE33E0}"/>
              </a:ext>
            </a:extLst>
          </p:cNvPr>
          <p:cNvGrpSpPr/>
          <p:nvPr/>
        </p:nvGrpSpPr>
        <p:grpSpPr>
          <a:xfrm>
            <a:off x="4970954" y="1944368"/>
            <a:ext cx="4757616" cy="3772091"/>
            <a:chOff x="4908312" y="4373371"/>
            <a:chExt cx="4757616" cy="218356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A68DC8-E092-FBCE-4FC4-37F4A2F82C6F}"/>
                </a:ext>
              </a:extLst>
            </p:cNvPr>
            <p:cNvSpPr/>
            <p:nvPr/>
          </p:nvSpPr>
          <p:spPr>
            <a:xfrm>
              <a:off x="4908312" y="4580435"/>
              <a:ext cx="4757616" cy="19765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레일 부분에 칼을 걸치는 액션을 추가하여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설치된 레일을 따라 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이동하게 끔 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와이어와 다르게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필요가 없고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해당 구조물 근처에서 점프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(SPACE)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 뒤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클릭하면 이동할 수 있게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0E2769-DC27-6A34-3F29-B82C2157CB6A}"/>
                </a:ext>
              </a:extLst>
            </p:cNvPr>
            <p:cNvSpPr/>
            <p:nvPr/>
          </p:nvSpPr>
          <p:spPr>
            <a:xfrm>
              <a:off x="6552580" y="4373371"/>
              <a:ext cx="1476164" cy="2357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레일 이동</a:t>
              </a:r>
            </a:p>
          </p:txBody>
        </p:sp>
      </p:grp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127C877-F387-5BD3-1C36-AF516ABC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37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존재하는 구조물 뒤에 은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/</a:t>
            </a: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엄폐가 가능하다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4107" y="5349920"/>
            <a:ext cx="273664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10,11&gt; 2</a:t>
            </a:r>
            <a:r>
              <a:rPr lang="ko-KR" altLang="en-US" sz="800" dirty="0">
                <a:solidFill>
                  <a:schemeClr val="bg1"/>
                </a:solidFill>
              </a:rPr>
              <a:t>스테이지 한정 구조물 바위와 나무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40BC2-6C3E-413C-B220-FC10EDAC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" y="2060846"/>
            <a:ext cx="2110723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A9718-44BC-46A7-ACE0-A14AF170D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92" y="2060848"/>
            <a:ext cx="2096229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4CA598-F769-8D8F-43C2-E0E05F8D8143}"/>
              </a:ext>
            </a:extLst>
          </p:cNvPr>
          <p:cNvGrpSpPr/>
          <p:nvPr/>
        </p:nvGrpSpPr>
        <p:grpSpPr>
          <a:xfrm>
            <a:off x="4999852" y="1920505"/>
            <a:ext cx="4666264" cy="4177587"/>
            <a:chOff x="6421219" y="5350906"/>
            <a:chExt cx="4436986" cy="241829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459BF4B-7EAE-1714-DE70-A9B48591F9D5}"/>
                </a:ext>
              </a:extLst>
            </p:cNvPr>
            <p:cNvSpPr/>
            <p:nvPr/>
          </p:nvSpPr>
          <p:spPr>
            <a:xfrm>
              <a:off x="6421219" y="5456453"/>
              <a:ext cx="4436986" cy="2312751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각 스테이지에서는 스테이지 컨셉에 맞는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여럿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예를 들면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2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스테이지에는 나무와 바위와 같은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또한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 뒤에 숨을 수 있고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벽에 가까이서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E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 붙기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경우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벽에 붙을 수 있다</a:t>
              </a:r>
              <a: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F78DA64-8437-1FC0-F6BD-3A5E89779B94}"/>
                </a:ext>
              </a:extLst>
            </p:cNvPr>
            <p:cNvSpPr/>
            <p:nvPr/>
          </p:nvSpPr>
          <p:spPr>
            <a:xfrm>
              <a:off x="7944789" y="5350906"/>
              <a:ext cx="1428300" cy="211093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구조물</a:t>
              </a:r>
            </a:p>
          </p:txBody>
        </p:sp>
      </p:grp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34E54C5-C96C-EF75-B3E9-89EC1D60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15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힐 팩을 얻어 체력을 보충할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1624" y="5350219"/>
            <a:ext cx="269016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12&gt;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구급상자 이미지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9C2B34-FFDC-44B0-8282-7CD54F3577B0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010520" y="4377341"/>
            <a:chExt cx="4585674" cy="24183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3937946-2C4B-40BA-B480-8E96E5D207D8}"/>
                </a:ext>
              </a:extLst>
            </p:cNvPr>
            <p:cNvSpPr/>
            <p:nvPr/>
          </p:nvSpPr>
          <p:spPr>
            <a:xfrm>
              <a:off x="5010520" y="4482889"/>
              <a:ext cx="4585674" cy="231275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구급상자가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구급상자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상자 위치로 갔을 때 자동으로 회복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마다 회복하는 체력이 차이가 있다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D391C2D-62D0-4042-8DBA-35A4BACF24FF}"/>
                </a:ext>
              </a:extLst>
            </p:cNvPr>
            <p:cNvSpPr/>
            <p:nvPr/>
          </p:nvSpPr>
          <p:spPr>
            <a:xfrm>
              <a:off x="6585144" y="4377341"/>
              <a:ext cx="1476164" cy="211095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구급상자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18ACB1-8393-47E5-A180-9BF6A686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4" y="2060848"/>
            <a:ext cx="4227496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0ABA473-9A38-C831-D611-21423B95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9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60512" y="1158387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나무상자를 열어 사용 아이템을 얻을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9D45D6-F544-1D3F-F23B-6120E273DF69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298807" y="4220265"/>
            <a:chExt cx="4272012" cy="24108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B6D57B-C8C8-19F5-E2B3-8E0E6DBA12D5}"/>
                </a:ext>
              </a:extLst>
            </p:cNvPr>
            <p:cNvSpPr/>
            <p:nvPr/>
          </p:nvSpPr>
          <p:spPr>
            <a:xfrm>
              <a:off x="5298807" y="4325488"/>
              <a:ext cx="4272012" cy="2305599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나무상자가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나무상자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 앞 위치로 가서 마우스 좌 클릭 할 때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상자가 열리게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연 상자의 아이템은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자동적으로 </a:t>
              </a:r>
              <a:b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</a:b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사용 아이템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(4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번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)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 창으로 들어가게 된다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  <a:endParaRPr lang="en-US" altLang="ko-KR" sz="1800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B3B2171-7820-5D6D-86F3-BD6818EBB38B}"/>
                </a:ext>
              </a:extLst>
            </p:cNvPr>
            <p:cNvSpPr/>
            <p:nvPr/>
          </p:nvSpPr>
          <p:spPr>
            <a:xfrm>
              <a:off x="6765727" y="4220265"/>
              <a:ext cx="1375194" cy="21044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나무상자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A31F5C7-F47C-91A8-C7FC-5645B974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88" y="1591784"/>
            <a:ext cx="3289371" cy="422749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488BC-A20A-58C4-FCE9-8B53DA7B32CB}"/>
              </a:ext>
            </a:extLst>
          </p:cNvPr>
          <p:cNvSpPr txBox="1"/>
          <p:nvPr/>
        </p:nvSpPr>
        <p:spPr>
          <a:xfrm>
            <a:off x="301624" y="5350219"/>
            <a:ext cx="24160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13&gt;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나무상자 이미지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5EBD6DC-E074-51CA-E22C-2C53E837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0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나무상자 안에는 독 표창 혹은 수류탄이 존재한다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33902" y="5718201"/>
            <a:ext cx="248016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14,15&gt; </a:t>
            </a:r>
            <a:r>
              <a:rPr lang="ko-KR" altLang="en-US" sz="800" dirty="0">
                <a:solidFill>
                  <a:schemeClr val="bg1"/>
                </a:solidFill>
              </a:rPr>
              <a:t>나무상자 구성 품목 중 표창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수류탄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C7678A-5D0B-4B0C-ADDC-7EEA533D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0" y="1489042"/>
            <a:ext cx="2205742" cy="2205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B9EB67-E255-42F3-8DD8-DFA1AC5F9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8" y="3573214"/>
            <a:ext cx="1888164" cy="188514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58C150-09BC-4830-A8B3-6FAF8F5BEADA}"/>
              </a:ext>
            </a:extLst>
          </p:cNvPr>
          <p:cNvSpPr/>
          <p:nvPr/>
        </p:nvSpPr>
        <p:spPr>
          <a:xfrm>
            <a:off x="3135896" y="1943016"/>
            <a:ext cx="5008872" cy="1406473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독 표창이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F1A27F"/>
                </a:solidFill>
                <a:ea typeface="+mj-ea"/>
              </a:rPr>
              <a:t>적은 맞으면 즉사하게 된다</a:t>
            </a:r>
            <a:r>
              <a:rPr lang="en-US" altLang="ko-KR" kern="0" dirty="0">
                <a:solidFill>
                  <a:srgbClr val="F1A27F"/>
                </a:solidFill>
                <a:ea typeface="+mj-ea"/>
              </a:rPr>
              <a:t>.</a:t>
            </a:r>
            <a:endParaRPr lang="en-US" altLang="ko-KR" sz="1800" kern="0" dirty="0">
              <a:solidFill>
                <a:srgbClr val="F1A27F"/>
              </a:solidFill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097210-FEDA-4445-8E79-5EE5293D5CF3}"/>
              </a:ext>
            </a:extLst>
          </p:cNvPr>
          <p:cNvSpPr/>
          <p:nvPr/>
        </p:nvSpPr>
        <p:spPr>
          <a:xfrm>
            <a:off x="3153121" y="3812548"/>
            <a:ext cx="5008872" cy="175281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수류탄이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던지고 나서 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3</a:t>
            </a: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초 뒤 폭발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하며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주변에 피해를 입힌다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930AA0-4A60-02FD-35ED-EE8913FB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3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7F03A-0A6E-433D-B630-50E346D856B6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FAEA87-65C3-4F33-8015-08D5D4F2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3" y="1607311"/>
            <a:ext cx="9161354" cy="3643378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1D011EA-CA88-3A2D-D6E6-DA6D0C24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2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C874F-F956-7405-7DA3-A55EBC4BA70E}"/>
              </a:ext>
            </a:extLst>
          </p:cNvPr>
          <p:cNvGrpSpPr/>
          <p:nvPr/>
        </p:nvGrpSpPr>
        <p:grpSpPr>
          <a:xfrm>
            <a:off x="2355204" y="1444399"/>
            <a:ext cx="5213043" cy="1126906"/>
            <a:chOff x="2620277" y="1092075"/>
            <a:chExt cx="5213043" cy="11269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E32C09-17E2-4F53-95C2-E2EC4C5640A4}"/>
                </a:ext>
              </a:extLst>
            </p:cNvPr>
            <p:cNvSpPr/>
            <p:nvPr/>
          </p:nvSpPr>
          <p:spPr>
            <a:xfrm>
              <a:off x="2620277" y="1436052"/>
              <a:ext cx="1872380" cy="782929"/>
            </a:xfrm>
            <a:prstGeom prst="roundRect">
              <a:avLst/>
            </a:prstGeom>
            <a:noFill/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주무기 선택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8E7A82C-C4A0-4349-A8A9-1BD0D3368B06}"/>
                </a:ext>
              </a:extLst>
            </p:cNvPr>
            <p:cNvSpPr/>
            <p:nvPr/>
          </p:nvSpPr>
          <p:spPr>
            <a:xfrm>
              <a:off x="5097320" y="1436052"/>
              <a:ext cx="2736000" cy="782929"/>
            </a:xfrm>
            <a:prstGeom prst="roundRect">
              <a:avLst/>
            </a:prstGeom>
            <a:solidFill>
              <a:schemeClr val="bg1"/>
            </a:solidFill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주무기에 따른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기본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스텟</a:t>
              </a:r>
              <a:r>
                <a:rPr lang="ko-KR" altLang="en-US" b="1" dirty="0">
                  <a:solidFill>
                    <a:schemeClr val="tx1"/>
                  </a:solidFill>
                </a:rPr>
                <a:t> 및 공격 변화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23C2934-D90E-4D69-A2D3-C94E8792DE50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4492657" y="1827517"/>
              <a:ext cx="604663" cy="0"/>
            </a:xfrm>
            <a:prstGeom prst="straightConnector1">
              <a:avLst/>
            </a:prstGeom>
            <a:ln w="41275">
              <a:solidFill>
                <a:srgbClr val="8064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418B3E-2CAC-4707-B8B1-A2CB38CC8CA4}"/>
                </a:ext>
              </a:extLst>
            </p:cNvPr>
            <p:cNvSpPr/>
            <p:nvPr/>
          </p:nvSpPr>
          <p:spPr>
            <a:xfrm>
              <a:off x="2731157" y="1092075"/>
              <a:ext cx="1650619" cy="34767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튜토리얼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992737" y="3260362"/>
            <a:ext cx="7679019" cy="1894392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장검과 단검 중에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선택하며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</a:t>
            </a:r>
            <a:r>
              <a:rPr lang="ko-KR" alt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스텟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스킬이 다르다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스킬과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스텟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공격 모션을 제외한 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모든 부분은 동일하다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특수 스킬은 보스 처치 후 각각의 무기에 맞게 얻을 수 있다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1C39FF1-7653-5AAE-CD0F-FE649EEC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3EA8C9-3BAD-AA09-7ECF-1E563C06EE26}"/>
              </a:ext>
            </a:extLst>
          </p:cNvPr>
          <p:cNvGrpSpPr/>
          <p:nvPr/>
        </p:nvGrpSpPr>
        <p:grpSpPr>
          <a:xfrm>
            <a:off x="1018529" y="3823320"/>
            <a:ext cx="8435994" cy="2259692"/>
            <a:chOff x="1017506" y="1460103"/>
            <a:chExt cx="8435994" cy="22596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31211B-B093-4D57-938E-6D67F292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171" y="1460103"/>
              <a:ext cx="3366124" cy="204424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3E293D-020C-4E6C-AFA3-128FD09A2742}"/>
                </a:ext>
              </a:extLst>
            </p:cNvPr>
            <p:cNvSpPr txBox="1"/>
            <p:nvPr/>
          </p:nvSpPr>
          <p:spPr>
            <a:xfrm>
              <a:off x="1017506" y="3504351"/>
              <a:ext cx="191771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&lt;</a:t>
              </a:r>
              <a:r>
                <a:rPr lang="ko-KR" altLang="en-US" sz="800" dirty="0">
                  <a:solidFill>
                    <a:schemeClr val="bg1"/>
                  </a:solidFill>
                </a:rPr>
                <a:t>그림 </a:t>
              </a:r>
              <a:r>
                <a:rPr lang="en-US" altLang="ko-KR" sz="800" dirty="0">
                  <a:solidFill>
                    <a:schemeClr val="bg1"/>
                  </a:solidFill>
                </a:rPr>
                <a:t>17&gt; </a:t>
              </a:r>
              <a:r>
                <a:rPr lang="ko-KR" altLang="en-US" sz="800" dirty="0">
                  <a:solidFill>
                    <a:schemeClr val="bg1"/>
                  </a:solidFill>
                </a:rPr>
                <a:t>장검으로 공격하는 모습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BA79E2E-7F9D-4E32-83C3-4A6A4906B776}"/>
                </a:ext>
              </a:extLst>
            </p:cNvPr>
            <p:cNvSpPr/>
            <p:nvPr/>
          </p:nvSpPr>
          <p:spPr>
            <a:xfrm>
              <a:off x="4707284" y="1480995"/>
              <a:ext cx="4746216" cy="1451716"/>
            </a:xfrm>
            <a:prstGeom prst="roundRect">
              <a:avLst/>
            </a:prstGeom>
            <a:noFill/>
            <a:ln w="412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장검을 선택할 시 플레이어는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기본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스테이터스의</a:t>
              </a:r>
              <a:r>
                <a:rPr lang="ko-KR" altLang="en-US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rgbClr val="95B3D7"/>
                  </a:solidFill>
                </a:rPr>
                <a:t>공격력</a:t>
              </a:r>
              <a:r>
                <a:rPr lang="ko-KR" altLang="en-US" sz="1600" dirty="0">
                  <a:solidFill>
                    <a:schemeClr val="bg1"/>
                  </a:solidFill>
                </a:rPr>
                <a:t>과 </a:t>
              </a:r>
              <a:r>
                <a:rPr lang="ko-KR" altLang="en-US" sz="1600" dirty="0">
                  <a:solidFill>
                    <a:srgbClr val="95B3D7"/>
                  </a:solidFill>
                </a:rPr>
                <a:t>체력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 높아진다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공격속도는 단검보다 </a:t>
              </a:r>
              <a:r>
                <a:rPr lang="ko-KR" altLang="en-US" sz="1600" dirty="0">
                  <a:solidFill>
                    <a:srgbClr val="95B3D7"/>
                  </a:solidFill>
                </a:rPr>
                <a:t>느리다</a:t>
              </a:r>
              <a:r>
                <a:rPr lang="en-US" altLang="ko-KR" sz="1600" dirty="0">
                  <a:solidFill>
                    <a:srgbClr val="95B3D7"/>
                  </a:solidFill>
                </a:rPr>
                <a:t>.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 사거리 및 범위는 단검보다 </a:t>
              </a:r>
              <a:r>
                <a:rPr lang="ko-KR" altLang="en-US" sz="1600" dirty="0">
                  <a:solidFill>
                    <a:srgbClr val="95B3D7"/>
                  </a:solidFill>
                </a:rPr>
                <a:t>길고 넓다</a:t>
              </a:r>
              <a:r>
                <a:rPr lang="en-US" altLang="ko-KR" sz="1600" dirty="0">
                  <a:solidFill>
                    <a:srgbClr val="95B3D7"/>
                  </a:solidFill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2D711-FB93-48FF-F3D6-BFB2275D91BF}"/>
              </a:ext>
            </a:extLst>
          </p:cNvPr>
          <p:cNvGrpSpPr/>
          <p:nvPr/>
        </p:nvGrpSpPr>
        <p:grpSpPr>
          <a:xfrm>
            <a:off x="1021639" y="1501329"/>
            <a:ext cx="8467865" cy="2259692"/>
            <a:chOff x="1021594" y="3765120"/>
            <a:chExt cx="8467865" cy="225969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ADF2A9-0745-462E-99D5-448A691FDAAD}"/>
                </a:ext>
              </a:extLst>
            </p:cNvPr>
            <p:cNvSpPr txBox="1"/>
            <p:nvPr/>
          </p:nvSpPr>
          <p:spPr>
            <a:xfrm>
              <a:off x="1021594" y="5809368"/>
              <a:ext cx="191460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&lt;</a:t>
              </a:r>
              <a:r>
                <a:rPr lang="ko-KR" altLang="en-US" sz="800" dirty="0">
                  <a:solidFill>
                    <a:schemeClr val="bg1"/>
                  </a:solidFill>
                </a:rPr>
                <a:t>그림 </a:t>
              </a:r>
              <a:r>
                <a:rPr lang="en-US" altLang="ko-KR" sz="800" dirty="0">
                  <a:solidFill>
                    <a:schemeClr val="bg1"/>
                  </a:solidFill>
                </a:rPr>
                <a:t>16&gt;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단검으로 공격하는 모습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F0DE49A-E47B-4DA9-B0F8-91983619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172" y="3765120"/>
              <a:ext cx="3366123" cy="2044248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FC0F39C-B19E-4F6A-BBB9-A91611CD2ADB}"/>
                </a:ext>
              </a:extLst>
            </p:cNvPr>
            <p:cNvSpPr/>
            <p:nvPr/>
          </p:nvSpPr>
          <p:spPr>
            <a:xfrm>
              <a:off x="4743243" y="3765120"/>
              <a:ext cx="4746216" cy="1500082"/>
            </a:xfrm>
            <a:prstGeom prst="roundRect">
              <a:avLst/>
            </a:prstGeom>
            <a:noFill/>
            <a:ln w="412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단검을 선택할 시 플레이어는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기본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스테이터스의</a:t>
              </a:r>
              <a:r>
                <a:rPr lang="ko-KR" altLang="en-US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rgbClr val="B3A2C7"/>
                  </a:solidFill>
                </a:rPr>
                <a:t>민첩성</a:t>
              </a:r>
              <a:r>
                <a:rPr lang="ko-KR" altLang="en-US" sz="1600" dirty="0">
                  <a:solidFill>
                    <a:schemeClr val="bg1"/>
                  </a:solidFill>
                </a:rPr>
                <a:t>과 </a:t>
              </a:r>
              <a:r>
                <a:rPr lang="ko-KR" altLang="en-US" sz="1600" dirty="0">
                  <a:solidFill>
                    <a:srgbClr val="B3A2C7"/>
                  </a:solidFill>
                </a:rPr>
                <a:t>회피율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 높아진다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공격속도는 장검보다 </a:t>
              </a:r>
              <a:r>
                <a:rPr lang="ko-KR" altLang="en-US" sz="1600" dirty="0">
                  <a:solidFill>
                    <a:srgbClr val="B3A2C7"/>
                  </a:solidFill>
                </a:rPr>
                <a:t>빠르다</a:t>
              </a:r>
              <a:r>
                <a:rPr lang="en-US" altLang="ko-KR" sz="1600" dirty="0">
                  <a:solidFill>
                    <a:srgbClr val="B3A2C7"/>
                  </a:solidFill>
                </a:rPr>
                <a:t>.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 사거리 및 범위는 장검보다 </a:t>
              </a:r>
              <a:r>
                <a:rPr lang="ko-KR" altLang="en-US" sz="1600" dirty="0">
                  <a:solidFill>
                    <a:srgbClr val="B3A2C7"/>
                  </a:solidFill>
                </a:rPr>
                <a:t>짧고 좁다</a:t>
              </a:r>
              <a:r>
                <a:rPr lang="en-US" altLang="ko-KR" sz="1600" dirty="0">
                  <a:solidFill>
                    <a:srgbClr val="B3A2C7"/>
                  </a:solidFill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771CD5-36A1-4A5C-8FA7-39731B89E47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3C8C1716-E816-B493-ECD5-1F3613E8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5129082" y="3164856"/>
            <a:ext cx="205616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 예시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395142" y="3164856"/>
            <a:ext cx="205616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 예시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271DE-585D-4D72-90BE-83EE12C40C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D75E4306-4DF5-4CEE-ABF7-FFE31FB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10277"/>
              </p:ext>
            </p:extLst>
          </p:nvPr>
        </p:nvGraphicFramePr>
        <p:xfrm>
          <a:off x="326485" y="4002418"/>
          <a:ext cx="92530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20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167993484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230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4M(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기본 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82173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0C56D916-9E76-1745-8205-B4A53CE8A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05" y="1140366"/>
            <a:ext cx="3366124" cy="20442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446F26-9ADA-6EDD-2BA2-1D060511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171" y="1152533"/>
            <a:ext cx="3366123" cy="2044248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6DBCA951-47B7-23F4-9E08-BD3B77D0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38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B3E82-109F-4355-BB20-188C68C61807}"/>
              </a:ext>
            </a:extLst>
          </p:cNvPr>
          <p:cNvSpPr/>
          <p:nvPr/>
        </p:nvSpPr>
        <p:spPr>
          <a:xfrm>
            <a:off x="6618274" y="3326674"/>
            <a:ext cx="1897288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2BA70-5050-4CD7-B410-0106D6707828}"/>
              </a:ext>
            </a:extLst>
          </p:cNvPr>
          <p:cNvSpPr/>
          <p:nvPr/>
        </p:nvSpPr>
        <p:spPr>
          <a:xfrm>
            <a:off x="1667248" y="3416473"/>
            <a:ext cx="1327922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50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46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5667D13A-4BC4-4235-AEDA-7EADFD1C9C4F}"/>
              </a:ext>
            </a:extLst>
          </p:cNvPr>
          <p:cNvSpPr/>
          <p:nvPr/>
        </p:nvSpPr>
        <p:spPr>
          <a:xfrm>
            <a:off x="7836808" y="2171039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376964" y="3219753"/>
            <a:ext cx="3063546" cy="1041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자신의 선택한 무기와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스킬들의 다양한 조합을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맞출 수 있어서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재미를 느낄 수 있다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7B39F-3439-4402-A49E-636E67847F82}"/>
              </a:ext>
            </a:extLst>
          </p:cNvPr>
          <p:cNvSpPr txBox="1"/>
          <p:nvPr/>
        </p:nvSpPr>
        <p:spPr>
          <a:xfrm>
            <a:off x="5747359" y="2953453"/>
            <a:ext cx="4211812" cy="103582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섬세한 컨트롤과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몰입감을 극대화 시킨다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7F718A1-DD48-446D-BE71-44BD0A69DA6B}"/>
              </a:ext>
            </a:extLst>
          </p:cNvPr>
          <p:cNvSpPr/>
          <p:nvPr/>
        </p:nvSpPr>
        <p:spPr>
          <a:xfrm>
            <a:off x="1980796" y="2105022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2ACD5A-E1B4-4495-9B51-32EAF4231DCC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67AD06F-0D87-4CB4-89A4-0C96BDC557CF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C20966-C04F-40C8-8787-C9CEA1A4626C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7B5CED-4321-493E-BC09-8385B5910B9F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의도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B1BCDA6-9ADA-18BF-8A92-F6ADE2E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8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1117464" y="2486246"/>
            <a:ext cx="2625345" cy="539851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A660A-0F37-4281-AB57-2B3BA1E61871}"/>
              </a:ext>
            </a:extLst>
          </p:cNvPr>
          <p:cNvSpPr/>
          <p:nvPr/>
        </p:nvSpPr>
        <p:spPr>
          <a:xfrm>
            <a:off x="6132266" y="2504972"/>
            <a:ext cx="2656269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188589" y="4021650"/>
            <a:ext cx="26253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 19, 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F959D-87FA-40BB-AB63-44962E8B0AFC}"/>
              </a:ext>
            </a:extLst>
          </p:cNvPr>
          <p:cNvSpPr txBox="1"/>
          <p:nvPr/>
        </p:nvSpPr>
        <p:spPr>
          <a:xfrm>
            <a:off x="834670" y="4469289"/>
            <a:ext cx="31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단검은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2">
                      <a:lumMod val="60000"/>
                      <a:lumOff val="40000"/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</a:rPr>
              <a:t>재빠르게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9BA34-D6C8-41E7-8F30-58685A0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65" y="3242864"/>
            <a:ext cx="552920" cy="5863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83294B-7B18-4155-BF21-E904C97C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26" y="3230011"/>
            <a:ext cx="551370" cy="6077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3BBE0E-0461-4908-AC93-9291C671543C}"/>
              </a:ext>
            </a:extLst>
          </p:cNvPr>
          <p:cNvSpPr txBox="1"/>
          <p:nvPr/>
        </p:nvSpPr>
        <p:spPr>
          <a:xfrm>
            <a:off x="6267415" y="3965942"/>
            <a:ext cx="223009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 22, 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505E8-4679-4FC0-84F1-B90AF8C3AF79}"/>
              </a:ext>
            </a:extLst>
          </p:cNvPr>
          <p:cNvSpPr txBox="1"/>
          <p:nvPr/>
        </p:nvSpPr>
        <p:spPr>
          <a:xfrm>
            <a:off x="6110952" y="4369899"/>
            <a:ext cx="2715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장검은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강하게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EC4E1-BA67-4FF2-8077-5400A63AF8B7}"/>
              </a:ext>
            </a:extLst>
          </p:cNvPr>
          <p:cNvSpPr txBox="1"/>
          <p:nvPr/>
        </p:nvSpPr>
        <p:spPr>
          <a:xfrm>
            <a:off x="668524" y="1346148"/>
            <a:ext cx="8532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해당 스킬은 각 스테이지 보스를 잡았을 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비법서를 통해 얻게 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각각의 능력은 플레이 중 사용할 수 있으며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재사용 대기시간을 갖고 있는다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64C7B-C50F-4C23-98F1-5136FBB19C9B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238283-29F0-42E5-A886-0920D6E5B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97" y="3242864"/>
            <a:ext cx="555174" cy="5863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976862-319D-4C32-843E-9F5E1B701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93" y="3230011"/>
            <a:ext cx="666775" cy="7082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32BACE-52E1-467B-A5EC-E0980426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294" y="3259767"/>
            <a:ext cx="666776" cy="6676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6E050B-872C-4081-8449-99923093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96" y="3265031"/>
            <a:ext cx="666776" cy="6732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D790BB-60EA-A148-4B73-30699C69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3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 19, 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3118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명의 목덜미를 베어내서 큰 데미지를 입힌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 뒤로 움직입니다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3990" y="3573016"/>
            <a:ext cx="7775148" cy="7603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플레이어는 재빠른 회전을 하여 단시간 은신하며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커서 방향으로 짧은 방향 순간이동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99921" y="4735141"/>
            <a:ext cx="7769217" cy="55332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자신이 위치한 곳에서 회전을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주변 적을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839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34805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3990" y="436580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1D4F3-554C-4474-B0FB-0A0DD1EA504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018C5-8FC3-4A29-A3C4-2ED5E961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3" y="2162697"/>
            <a:ext cx="412546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C6705-1CB2-462A-AB04-C5C7E46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5" y="3134805"/>
            <a:ext cx="412546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93368A-AFFC-4D1C-8D7A-FE244E89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0" y="4365104"/>
            <a:ext cx="422618" cy="4674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280E0B-316E-A26D-41BF-879C5317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5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24, 25, 26&gt;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6" y="253574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빠른 움직임으로 주위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명을 순식간에 처리합니다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16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578081"/>
            <a:ext cx="7775148" cy="7300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 높은 도약으로 해당 지점을 벗어난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지정하는 좌표로 내려옵니다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01536" y="4753160"/>
            <a:ext cx="7769217" cy="12728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적의 공격을 받을 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시전하면 카운터를 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공격을 적에게 맞받아치고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추가적으로 단검의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그리며 벱니다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6901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68224" y="309501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68224" y="4379162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FFB73-7482-4C64-B443-7D9C4EFF0C24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0634A-9386-4025-A86F-12CAAE5F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" y="2163834"/>
            <a:ext cx="418169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93FFF-4F0E-4BEB-9B82-80F79C79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75" y="3135942"/>
            <a:ext cx="418168" cy="437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369DDF-1F51-49EE-94A1-35F84870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74" y="4379143"/>
            <a:ext cx="418169" cy="45401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C6F19B-FE00-49C2-241E-51E33817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82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5122597"/>
            <a:ext cx="184537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27, 28&gt;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29684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명에게 공격하며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전방을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en-US" dirty="0">
                <a:solidFill>
                  <a:schemeClr val="tx1"/>
                </a:solidFill>
              </a:rPr>
              <a:t>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7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488336"/>
            <a:ext cx="7775148" cy="1440820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단검에 사슬을 연결한 뒤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적을 쫓는 검을 투척합니다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적에 대해 검이 쫓을 때 검이 향하는 길 사이에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다른 적들이 있을 경우 그 적들도 관통합니다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재사용 대기시간 </a:t>
            </a:r>
            <a:r>
              <a:rPr lang="en-US" altLang="ko-KR" sz="1400">
                <a:solidFill>
                  <a:schemeClr val="tx1"/>
                </a:solidFill>
              </a:rPr>
              <a:t>: 18</a:t>
            </a:r>
            <a:r>
              <a:rPr lang="ko-KR" altLang="en-US" sz="1400">
                <a:solidFill>
                  <a:schemeClr val="tx1"/>
                </a:solidFill>
              </a:rPr>
              <a:t>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9632"/>
            <a:ext cx="1633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19004"/>
            <a:ext cx="1417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FAD09-38CE-446C-9B3C-B858D7E54E02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ACD93-5235-4969-9EE3-F55C9C55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5" y="2163834"/>
            <a:ext cx="418170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433DE9-BB88-447B-9F11-68338982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2" y="3119004"/>
            <a:ext cx="418169" cy="454012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FB0670EE-AD9D-589A-18FE-E3D1E08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0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 22, 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19269" y="2529280"/>
            <a:ext cx="7775147" cy="764762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명까지 피해를 줄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967" y="3652556"/>
            <a:ext cx="7769217" cy="76530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스킬을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번 사용할 수 있으며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횟수당 적 앞으로 돌진하며 찌릅니다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 횟수당 재사용 시간 </a:t>
            </a:r>
            <a:r>
              <a:rPr lang="en-US" altLang="ko-KR" sz="1400" dirty="0">
                <a:solidFill>
                  <a:schemeClr val="tx1"/>
                </a:solidFill>
              </a:rPr>
              <a:t>: 1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19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8B94AC-7A7D-4962-BDC2-D0836A5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" y="2154879"/>
            <a:ext cx="425519" cy="451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3274F-25D8-4230-AE62-7E68E3F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07" y="3285364"/>
            <a:ext cx="424327" cy="4677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86447" y="2155126"/>
            <a:ext cx="14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3285364"/>
            <a:ext cx="145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3513F-027A-42AF-9E89-458D82D8B4C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020EF25-9A6F-41E5-B64C-E1B5D6F0F0AF}"/>
              </a:ext>
            </a:extLst>
          </p:cNvPr>
          <p:cNvSpPr/>
          <p:nvPr/>
        </p:nvSpPr>
        <p:spPr>
          <a:xfrm>
            <a:off x="1222233" y="4821338"/>
            <a:ext cx="7769217" cy="82552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거리만큼 돌격합니다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진로에 적들이 있을 경우 적을 베면서 최종점까지 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18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29E57-53A7-4DA5-B1C9-08B4C7EC73E0}"/>
              </a:ext>
            </a:extLst>
          </p:cNvPr>
          <p:cNvSpPr txBox="1"/>
          <p:nvPr/>
        </p:nvSpPr>
        <p:spPr>
          <a:xfrm>
            <a:off x="1195606" y="4450716"/>
            <a:ext cx="2380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9AF2A65-BF05-4A0E-856F-D3DF3C2BCE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4445148"/>
            <a:ext cx="410071" cy="4677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AD6747-0BE2-645D-0CD2-433EBF4A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95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29, 30, 31&gt;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2235" y="2500987"/>
            <a:ext cx="7775147" cy="74113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있는 곳에서 빠른 움직임으로 해당 지역을 벗어납니다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임의의 좌표로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16304" y="3681085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난도질을 합니다</a:t>
            </a:r>
            <a:r>
              <a:rPr lang="en-US" altLang="ko-KR" dirty="0">
                <a:solidFill>
                  <a:schemeClr val="tx1"/>
                </a:solidFill>
              </a:rPr>
              <a:t>. 5</a:t>
            </a:r>
            <a:r>
              <a:rPr lang="ko-KR" altLang="en-US" dirty="0">
                <a:solidFill>
                  <a:schemeClr val="tx1"/>
                </a:solidFill>
              </a:rPr>
              <a:t>번 크게 베기를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4693514"/>
            <a:ext cx="7769217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주변을 둥글게 베어내며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날립니다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53125"/>
            <a:ext cx="1417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87758" y="3311753"/>
            <a:ext cx="1432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5606" y="4326981"/>
            <a:ext cx="217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1067EA-85EC-47C4-8618-4F16B5C88043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CE5E3-A287-4D15-BD4F-211B47C9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49653"/>
            <a:ext cx="417294" cy="451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E1AE63-9259-4B23-96EF-40144AAF6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" y="3317182"/>
            <a:ext cx="417293" cy="4677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50D467-A0A8-48E7-827D-00A816F9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1" y="4325698"/>
            <a:ext cx="410259" cy="4677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650474-AC5A-B1F3-39BB-8C29901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4819680"/>
            <a:ext cx="184537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32, 33&gt;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3658" y="2534204"/>
            <a:ext cx="7775147" cy="107481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강제 점프를 하게 되며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지면에 달 모양의 궤도를 그린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하강하면서 궤도 모양의 지면을 부숴 적들에게 피해를 입힙니다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974364"/>
            <a:ext cx="7775148" cy="82393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엄청난 스피드를 보이며 최대 적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명을 빠르게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초간 이동속도가 느려집니다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13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68860"/>
            <a:ext cx="138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223658" y="3605032"/>
            <a:ext cx="275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BB21B-6C5F-4A63-92F1-1DE68470AC3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988D-2F6F-4CA2-AEDB-35DA2B8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68860"/>
            <a:ext cx="417293" cy="433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2E289-0A0B-4AAE-9F04-870B6B434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5" y="3609020"/>
            <a:ext cx="417292" cy="4677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B8CD48-582D-DC7B-6CA4-D17240D4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관리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436C377-85BA-4438-B592-59E0BB386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" y="2812158"/>
            <a:ext cx="3530742" cy="228206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3B3B69-7E8C-4762-B4F9-C33BCC8BEEBC}"/>
              </a:ext>
            </a:extLst>
          </p:cNvPr>
          <p:cNvSpPr/>
          <p:nvPr/>
        </p:nvSpPr>
        <p:spPr>
          <a:xfrm>
            <a:off x="3792926" y="2579576"/>
            <a:ext cx="5944270" cy="2668548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클리어 이후 얻는 스킬들을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 창을 통해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사용하지 않을 스킬들을 지정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왼쪽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은 각 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1,2,3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키에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이며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오른쪽은 왼쪽 슬롯에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들어가지 않는 스킬들이 들어간다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8407-FF96-4C13-AFEF-1EF7920F701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30DD5-2B3A-4DF8-BBAD-D114C401C70B}"/>
              </a:ext>
            </a:extLst>
          </p:cNvPr>
          <p:cNvSpPr txBox="1"/>
          <p:nvPr/>
        </p:nvSpPr>
        <p:spPr>
          <a:xfrm>
            <a:off x="668524" y="1232756"/>
            <a:ext cx="853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K</a:t>
            </a:r>
            <a:r>
              <a:rPr lang="ko-KR" altLang="en-US" sz="1800" dirty="0">
                <a:solidFill>
                  <a:schemeClr val="bg1"/>
                </a:solidFill>
              </a:rPr>
              <a:t>키를 누르면 스킬을 관리하는 스킬 창이 열린다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스킬은 보스 스테이지를 처치 후 얻게 되며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스테이지 클리어 마다 </a:t>
            </a:r>
            <a:r>
              <a:rPr lang="en-US" altLang="ko-KR" sz="1800" dirty="0">
                <a:solidFill>
                  <a:schemeClr val="bg1"/>
                </a:solidFill>
              </a:rPr>
              <a:t>2</a:t>
            </a:r>
            <a:r>
              <a:rPr lang="ko-KR" altLang="en-US" sz="1800" dirty="0">
                <a:solidFill>
                  <a:schemeClr val="bg1"/>
                </a:solidFill>
              </a:rPr>
              <a:t>개씩 얻을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3DC24-73E2-4939-B26F-CC82625A6A77}"/>
              </a:ext>
            </a:extLst>
          </p:cNvPr>
          <p:cNvSpPr txBox="1"/>
          <p:nvPr/>
        </p:nvSpPr>
        <p:spPr>
          <a:xfrm>
            <a:off x="126891" y="5094222"/>
            <a:ext cx="17908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34&gt; </a:t>
            </a:r>
            <a:r>
              <a:rPr lang="ko-KR" altLang="en-US" sz="800" dirty="0">
                <a:solidFill>
                  <a:schemeClr val="bg1"/>
                </a:solidFill>
              </a:rPr>
              <a:t>스킬 관리하는 스킬 창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0AC635-A2ED-DCA2-D371-9AF64CF1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4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E04B-A376-2612-29C7-FE81B42955AF}"/>
              </a:ext>
            </a:extLst>
          </p:cNvPr>
          <p:cNvSpPr txBox="1"/>
          <p:nvPr/>
        </p:nvSpPr>
        <p:spPr>
          <a:xfrm>
            <a:off x="4670556" y="2118188"/>
            <a:ext cx="48189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스테이지는 자신을 습격한 무리의 사원이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사원의 벽이나 지붕을 넘나 들며 적을 처치한다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1km * 1km</a:t>
            </a:r>
            <a:r>
              <a:rPr lang="ko-KR" altLang="en-US" sz="1600" dirty="0">
                <a:solidFill>
                  <a:schemeClr val="bg1"/>
                </a:solidFill>
              </a:rPr>
              <a:t> 정도의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 맵 안 구급상자는 </a:t>
            </a:r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회복되는 체력은 전체 체력의 </a:t>
            </a:r>
            <a:r>
              <a:rPr lang="en-US" altLang="ko-KR" sz="1600" dirty="0">
                <a:solidFill>
                  <a:schemeClr val="bg1"/>
                </a:solidFill>
              </a:rPr>
              <a:t>40% </a:t>
            </a:r>
            <a:r>
              <a:rPr lang="ko-KR" altLang="en-US" sz="1600" dirty="0">
                <a:solidFill>
                  <a:schemeClr val="bg1"/>
                </a:solidFill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습득한 아이템은 바로 사용아이템슬롯으로 옮겨지며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전에 사용하던 아이템이 존재할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새 아이템으로 갱신된다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DD0A7-4222-2BE1-B7D4-0BD76B372655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E087EC4-FE8C-D03B-7EC6-EC06F0C0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F695-8915-B492-DDDC-15DE69BC6AD9}"/>
              </a:ext>
            </a:extLst>
          </p:cNvPr>
          <p:cNvSpPr txBox="1"/>
          <p:nvPr/>
        </p:nvSpPr>
        <p:spPr>
          <a:xfrm>
            <a:off x="4671560" y="1906790"/>
            <a:ext cx="492154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자신의 스승인 나그네의 복수를 하기위해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찾아온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무리들의 대부분은 일반 등급의 무사가 대부분이며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무리 사이에 간부 등급의 무사가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 필드에서 보스를 처치하면 </a:t>
            </a:r>
            <a:r>
              <a:rPr lang="en-US" altLang="ko-KR" sz="1600" dirty="0">
                <a:solidFill>
                  <a:schemeClr val="bg1"/>
                </a:solidFill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</a:rPr>
              <a:t>부모의 죽음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</a:rPr>
              <a:t>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대한 자세한 정보를 습득하게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간략한 정보는 사주한 자가 따로 있었으며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사주한 자의 목적으로 인해 죽임을 당한 것이다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자세한 내막을 알게 된 플레이어는 흑막의 목적을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수행하기 위해 파견된 행동팀을 처리하기 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황무지 지역으로 떠난다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27FE0-150A-C56C-E993-A3D28EB6100B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F6A3B1E7-616F-87B9-4F89-55637949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1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04668D-08FD-4C37-9A50-2C2AE03963D7}"/>
              </a:ext>
            </a:extLst>
          </p:cNvPr>
          <p:cNvSpPr txBox="1"/>
          <p:nvPr/>
        </p:nvSpPr>
        <p:spPr>
          <a:xfrm>
            <a:off x="842157" y="1937434"/>
            <a:ext cx="8221683" cy="370716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각 스테이지 테마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플레이어의 무기 시스템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시스템에 따른 특수 능력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 작용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시점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A914DA-9846-454E-BB94-CC625D48DB70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6272C3B-E847-4C1E-B2F8-58376078D61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0B8B123-50BE-481D-B0E2-5A3E2A4F331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719C27-8390-4B90-B2E6-CA60C01D2041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방향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30EB5D0-ED93-B10A-0BD3-7C826F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61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A248C-4610-22EE-A2F0-C1FF8A14984C}"/>
              </a:ext>
            </a:extLst>
          </p:cNvPr>
          <p:cNvSpPr txBox="1"/>
          <p:nvPr/>
        </p:nvSpPr>
        <p:spPr>
          <a:xfrm>
            <a:off x="4671560" y="2118188"/>
            <a:ext cx="5070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대부분 길목이 교차하는 부근에 분포하지만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건물의 지붕 위에 분포하기도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곳곳의 벽에 붙어 전방 상황을 알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일반 등급의 무사는 휘두르기 공격 밖에 하지 못한다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간부 등급 무사의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패턴이 존재하며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기본 공격과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패턴 공격의 위력이 일반 무사보다 강력하다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보스는 사원의 교주이며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패턴이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508FA-A1EE-6E96-498E-9C19FC05369C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796E6EB-A00B-1F8E-BCFC-D0B01553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0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EE14C3-312B-036A-BF97-5F1D6A64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08283"/>
              </p:ext>
            </p:extLst>
          </p:nvPr>
        </p:nvGraphicFramePr>
        <p:xfrm>
          <a:off x="252000" y="2157231"/>
          <a:ext cx="9355436" cy="3425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4084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순간적인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대쉬와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함께 검을 휘두른다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08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일정 거리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(20m)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이상 벌어진 경우 암기를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연속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854367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첫 진입 시 교주가 그림자에 숨어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플레이어를 급습한다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회만 시전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절대 방공진을 시전하여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간 무적이며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해당 시간에 공격해서 해제하지 못하면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즉사 데미지를 받는다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플레이어의 타격수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이상 시 방어진 해제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번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땅에 검기를 날려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동안 땅 속에서 플레이어의 위치로 검기가 발사된다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C59CF36-9684-7344-4518-5E3AF29E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A682-D194-7EE0-F534-613E70BF5B36}"/>
              </a:ext>
            </a:extLst>
          </p:cNvPr>
          <p:cNvSpPr txBox="1"/>
          <p:nvPr/>
        </p:nvSpPr>
        <p:spPr>
          <a:xfrm>
            <a:off x="4667852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스테이지는 황무지 컨셉으로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모래바람이 일어나는 자연현상</a:t>
            </a:r>
            <a:r>
              <a:rPr lang="ko-KR" altLang="en-US" sz="1600" dirty="0">
                <a:solidFill>
                  <a:schemeClr val="bg1"/>
                </a:solidFill>
              </a:rPr>
              <a:t>이 추가된다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모래바람은 일정 시간마다 단시간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모래바람 현상에 지정된 시간 동안 노출될 경우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초간 시야가 흐려지며</a:t>
            </a:r>
            <a:r>
              <a:rPr lang="ko-KR" altLang="en-US" sz="1600" dirty="0">
                <a:solidFill>
                  <a:schemeClr val="bg1"/>
                </a:solidFill>
              </a:rPr>
              <a:t> 흐려진 시간동안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초당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의 도트 데미지</a:t>
            </a:r>
            <a:r>
              <a:rPr lang="ko-KR" altLang="en-US" sz="1600" dirty="0">
                <a:solidFill>
                  <a:schemeClr val="bg1"/>
                </a:solidFill>
              </a:rPr>
              <a:t>를 입게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1.3km * 1.3km </a:t>
            </a:r>
            <a:r>
              <a:rPr lang="ko-KR" altLang="en-US" sz="1600" dirty="0">
                <a:solidFill>
                  <a:schemeClr val="bg1"/>
                </a:solidFill>
              </a:rPr>
              <a:t>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72A67-5F03-F7AE-F6AB-1BFB85929CF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789058C-00F3-886E-43AC-F357F9DB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77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3565-E3F7-F348-09BD-0B4C5C8442F8}"/>
              </a:ext>
            </a:extLst>
          </p:cNvPr>
          <p:cNvSpPr txBox="1"/>
          <p:nvPr/>
        </p:nvSpPr>
        <p:spPr>
          <a:xfrm>
            <a:off x="4667853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바위를 통해 벽 타기 같은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통해 적의 공격을 회피하거나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기습할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큰 나무와 큰 바위 등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엄폐할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구조물이 다수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구조물들로 숨어 적의 위치를 확인하거나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652B1-4EBF-6E31-DA6C-97C80DD34D98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34CA06-7B42-9A01-8CF2-03944C2B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59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28AA6-8DFA-C7C9-887A-8B7442DD1114}"/>
              </a:ext>
            </a:extLst>
          </p:cNvPr>
          <p:cNvSpPr txBox="1"/>
          <p:nvPr/>
        </p:nvSpPr>
        <p:spPr>
          <a:xfrm>
            <a:off x="4670557" y="2213211"/>
            <a:ext cx="4936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구급상자는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대체로 평지에 분포한다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가는 길목 중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엄폐물에서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기습하려는 적들이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6714C-D9F1-4DC2-5217-A70B4A7128D2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31C1521C-DE53-C212-BFCD-98C0C48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22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05DF0-4380-ECB1-B449-67D8A2660219}"/>
              </a:ext>
            </a:extLst>
          </p:cNvPr>
          <p:cNvSpPr txBox="1"/>
          <p:nvPr/>
        </p:nvSpPr>
        <p:spPr>
          <a:xfrm>
            <a:off x="4670557" y="1999488"/>
            <a:ext cx="49368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흑막의 행동팀이 작전을 수행하고 있는 지역이다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행동팀의 목적은 인근 빈민가에서 사람들을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끌고 온 뒤 이 황무지 지역에서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 노역을 하게끔 만든다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스테이지의 보스는 행동팀의 총 팀장으로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총검술의 달인으로 총과 검을 각각 쓰거나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같이 쓰는 연계기를 구사한다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총 팀장을 처치하면 플레이어는 황무지 지역의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노역꾼들의 정보를 알게 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</a:t>
            </a:r>
            <a:r>
              <a:rPr lang="ko-KR" altLang="en-US" sz="1200" dirty="0">
                <a:solidFill>
                  <a:schemeClr val="bg1"/>
                </a:solidFill>
              </a:rPr>
              <a:t>노역꾼들의 출신 지역은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다름 아닌 플레이어의 고향이라는 사실을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E9606-E4A9-0AA8-4951-171EE16D3F84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C0F3AEE-F977-C430-F30B-E508B2EF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20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6BC54F-235A-EE27-71D6-B5D258D27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04954"/>
              </p:ext>
            </p:extLst>
          </p:nvPr>
        </p:nvGraphicFramePr>
        <p:xfrm>
          <a:off x="252000" y="2157231"/>
          <a:ext cx="935543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소형 수류탄을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던지고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후 폭발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반경 범위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10M, 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가차없는 공격을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초간 초당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회로 퍼붓는다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거리에 따라 무기가 변경된다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플레이어와의 거리가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빠른 속도로 돌진하면서 전방으로 벤다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플레이어가 반격하지 못한 경우 총으로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돌진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플레이어로부터 멀리 떨어지며 총으로 강력한 공격을 시전한다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저격은 총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시전하며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초마다 한 발 씩 발사한다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패링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불가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17DE53-5E46-7D95-C1D5-EADCA287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94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0452F-C97A-BDBD-4221-7A82E0CCF2D0}"/>
              </a:ext>
            </a:extLst>
          </p:cNvPr>
          <p:cNvSpPr txBox="1"/>
          <p:nvPr/>
        </p:nvSpPr>
        <p:spPr>
          <a:xfrm>
            <a:off x="4670557" y="2705160"/>
            <a:ext cx="51584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스테이지는 빈민가 컨셉으로 플레이어는 빈민가 사이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좁은 골목들이나 벽을 타서 지붕 위로 올라갈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구급상자는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밧줄 상자가 아닌 나무 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1.5km * 1.5km</a:t>
            </a:r>
            <a:r>
              <a:rPr lang="ko-KR" altLang="en-US" sz="1600" dirty="0">
                <a:solidFill>
                  <a:schemeClr val="bg1"/>
                </a:solidFill>
              </a:rPr>
              <a:t>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5482C816-CB60-CC17-A0FC-09EC090E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5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93011-7A7E-695A-FD7D-D21658B73BD5}"/>
              </a:ext>
            </a:extLst>
          </p:cNvPr>
          <p:cNvSpPr txBox="1"/>
          <p:nvPr/>
        </p:nvSpPr>
        <p:spPr>
          <a:xfrm>
            <a:off x="4670557" y="2643604"/>
            <a:ext cx="515849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주민들을 제압할 수 있는 밧줄 상자가 존재하며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상자 안에는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</a:t>
            </a:r>
            <a:r>
              <a:rPr lang="ko-KR" altLang="en-US" sz="1600" dirty="0">
                <a:solidFill>
                  <a:schemeClr val="bg1"/>
                </a:solidFill>
              </a:rPr>
              <a:t> 씩 있다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이때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밧줄은 사용 아이템 슬롯에 고정</a:t>
            </a:r>
            <a:r>
              <a:rPr lang="ko-KR" altLang="en-US" sz="1200" dirty="0">
                <a:solidFill>
                  <a:schemeClr val="bg1"/>
                </a:solidFill>
              </a:rPr>
              <a:t>이 되며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 시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번 키를 누르며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마우스 좌클릭을 할 경우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제압이 성공한다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밧줄 제압은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주민들의 체력을 전체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체력의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이하</a:t>
            </a:r>
            <a:r>
              <a:rPr lang="ko-KR" altLang="en-US" sz="1600" dirty="0">
                <a:solidFill>
                  <a:schemeClr val="bg1"/>
                </a:solidFill>
              </a:rPr>
              <a:t>인 경우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제압 가능</a:t>
            </a:r>
            <a:r>
              <a:rPr lang="ko-KR" altLang="en-US" sz="1600" dirty="0">
                <a:solidFill>
                  <a:schemeClr val="bg1"/>
                </a:solidFill>
              </a:rPr>
              <a:t>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위에 서술한 대로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밧줄 사용 성공이 가능해진다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1E40-B3DC-28E9-D6B4-87F3D6AB348D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D516B07-88CB-EC08-4D5D-01BB8E4A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7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D7B5D-9603-F26E-A9A8-C33F033D0EDF}"/>
              </a:ext>
            </a:extLst>
          </p:cNvPr>
          <p:cNvSpPr txBox="1"/>
          <p:nvPr/>
        </p:nvSpPr>
        <p:spPr>
          <a:xfrm>
            <a:off x="4670557" y="2074711"/>
            <a:ext cx="51944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40</a:t>
            </a:r>
            <a:r>
              <a:rPr lang="ko-KR" altLang="en-US" sz="1600" dirty="0">
                <a:solidFill>
                  <a:schemeClr val="bg1"/>
                </a:solidFill>
              </a:rPr>
              <a:t>명이며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주민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급습</a:t>
            </a:r>
            <a:r>
              <a:rPr lang="en-US" altLang="ko-KR" sz="1600" dirty="0">
                <a:solidFill>
                  <a:schemeClr val="bg1"/>
                </a:solidFill>
              </a:rPr>
              <a:t>)NPC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15</a:t>
            </a:r>
            <a:r>
              <a:rPr lang="ko-KR" altLang="en-US" sz="1600" dirty="0">
                <a:solidFill>
                  <a:schemeClr val="bg1"/>
                </a:solidFill>
              </a:rPr>
              <a:t>명이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</a:t>
            </a:r>
            <a:r>
              <a:rPr lang="en-US" altLang="ko-KR" sz="1600" dirty="0">
                <a:solidFill>
                  <a:schemeClr val="bg1"/>
                </a:solidFill>
              </a:rPr>
              <a:t>NPC 3</a:t>
            </a:r>
            <a:r>
              <a:rPr lang="ko-KR" altLang="en-US" sz="1600" dirty="0">
                <a:solidFill>
                  <a:schemeClr val="bg1"/>
                </a:solidFill>
              </a:rPr>
              <a:t>명 이상 제압하지 못하고 살해하는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임무 실패로 해당 스테이지를 다시 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70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플레이어는 목표 지점까지 정해진 루트를 따라 이동하며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루트 곳곳에 무너진 벽이나 망가진 지붕 사이사이에서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적들이 급습하는 것을 막고 처치해야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해당 루트에서 일정 시간동안 벗어날 수 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지정된 루트에서 누적 이탈 시간이 </a:t>
            </a:r>
            <a:r>
              <a:rPr lang="en-US" altLang="ko-KR" sz="1200" dirty="0">
                <a:solidFill>
                  <a:schemeClr val="bg1"/>
                </a:solidFill>
              </a:rPr>
              <a:t>20</a:t>
            </a:r>
            <a:r>
              <a:rPr lang="ko-KR" altLang="en-US" sz="1200" dirty="0">
                <a:solidFill>
                  <a:schemeClr val="bg1"/>
                </a:solidFill>
              </a:rPr>
              <a:t>초 이상이 되면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초당 </a:t>
            </a:r>
            <a:r>
              <a:rPr lang="en-US" altLang="ko-KR" sz="1200" dirty="0">
                <a:solidFill>
                  <a:schemeClr val="bg1"/>
                </a:solidFill>
              </a:rPr>
              <a:t>30</a:t>
            </a:r>
            <a:r>
              <a:rPr lang="ko-KR" altLang="en-US" sz="1200" dirty="0">
                <a:solidFill>
                  <a:schemeClr val="bg1"/>
                </a:solidFill>
              </a:rPr>
              <a:t>의 데미지를 입게 된다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45E2B-C958-2F99-AB4B-5EBEAE43FF88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7360694-2C09-B21E-11C3-636FD6B0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7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27587-6364-48F0-817B-AD99A7D1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" y="2622113"/>
            <a:ext cx="4342514" cy="263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824669" y="1778890"/>
            <a:ext cx="4274114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유사점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953000" y="2622113"/>
            <a:ext cx="4710458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다양한 액션을 볼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 플레이어가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속 캐릭터가 된 듯한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몰입감을 준다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자유도가 높아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여러 플레이를 할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02CA37-CCA3-40AD-8674-84A310642BF7}"/>
              </a:ext>
            </a:extLst>
          </p:cNvPr>
          <p:cNvSpPr txBox="1"/>
          <p:nvPr/>
        </p:nvSpPr>
        <p:spPr>
          <a:xfrm>
            <a:off x="416496" y="5288637"/>
            <a:ext cx="107593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1&gt; / </a:t>
            </a:r>
            <a:r>
              <a:rPr lang="ko-KR" altLang="en-US" sz="800" dirty="0">
                <a:solidFill>
                  <a:schemeClr val="bg1"/>
                </a:solidFill>
              </a:rPr>
              <a:t>링크 </a:t>
            </a:r>
            <a:r>
              <a:rPr lang="en-US" altLang="ko-KR" sz="800" dirty="0">
                <a:solidFill>
                  <a:schemeClr val="bg1"/>
                </a:solidFill>
              </a:rPr>
              <a:t>1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008B6842-0803-F46B-E27E-AF4C4388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207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DBF1F-DB39-194E-5772-7853D2B0BB07}"/>
              </a:ext>
            </a:extLst>
          </p:cNvPr>
          <p:cNvSpPr txBox="1"/>
          <p:nvPr/>
        </p:nvSpPr>
        <p:spPr>
          <a:xfrm>
            <a:off x="4667853" y="1843878"/>
            <a:ext cx="5107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스테이지에서는 보스가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플레이어에게 달려오는 주민들은 정체불명의 약에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취해 있고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플레이어를 처치하면 돈을 받을 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있다는 설정이다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황무지 지역의 팀과 마지막 교신을 한 적들은 플레이어를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처리하기 위해 빈민가 지역에서 급습하는 이야기이다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실수로 주민들을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명 이상 살해할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플레이어의 죄책감 극대화로 인해 자결 엔딩이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스테이지의 목적지에 도달할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해당 상황의 대한 전말과 부모의 살해에 대한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숨겨진 진실도 알게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94E33-50D6-31EF-EEAA-D2A0DEA2EF63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F5F9214-6C55-09C0-41B7-93A9902C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6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45E559-137B-32D2-CBD1-2F3D6132D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93344"/>
              </p:ext>
            </p:extLst>
          </p:nvPr>
        </p:nvGraphicFramePr>
        <p:xfrm>
          <a:off x="252000" y="2157231"/>
          <a:ext cx="9355436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의식 없이 플레이어를 향해 계속 돌진하며 전방을 할퀸다</a:t>
                      </a: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매복한 위치에서 플레이어를 향해 검기를 실어 기습한다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*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플레이어가 패링으로 막게 되면 적이 기절 상태에 걸린다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1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79F4EE-F3DC-50CA-731C-D9759B10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020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5F5E417-7659-436B-B634-ABEEBDF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1BDB8-7756-467A-A72C-7FB0BA9344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9AB83-CFAF-332B-DC48-750B9EA88B10}"/>
              </a:ext>
            </a:extLst>
          </p:cNvPr>
          <p:cNvSpPr txBox="1"/>
          <p:nvPr/>
        </p:nvSpPr>
        <p:spPr>
          <a:xfrm>
            <a:off x="4670557" y="1793566"/>
            <a:ext cx="49905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스테이지는 탈출 맵 컨셉으로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기계나 구조물들의 공격을 맞지 않기 위해 피해야한다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자신의 특수 스킬들과 여럿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 통해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 구조물을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구급상자는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 존재한다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스테이지 구급상자는 체력을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100%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회복시켜준다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일반 필드 루트 중간에 위치한다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몸을 숨길 수 있는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엄폐물은 따로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0.5km * 0.5km</a:t>
            </a:r>
            <a:r>
              <a:rPr lang="ko-KR" altLang="en-US" sz="1600" dirty="0">
                <a:solidFill>
                  <a:schemeClr val="bg1"/>
                </a:solidFill>
              </a:rPr>
              <a:t>으로 면적은 좁으나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2km</a:t>
            </a:r>
            <a:r>
              <a:rPr lang="ko-KR" altLang="en-US" sz="1600" dirty="0">
                <a:solidFill>
                  <a:schemeClr val="bg1"/>
                </a:solidFill>
              </a:rPr>
              <a:t>인 건물이다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A1145-03BF-4505-68BD-FAF787E3F9D5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32F339E-8413-8550-1867-6327CF13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09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적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NPC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명으로 파괴할 수 있는 구조물이 없다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레이저를 제외한 나머지 구조물에 의한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90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구조물 중 레이저에 피격 당할 경우 즉사한다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 한정 와이어</a:t>
            </a:r>
            <a:r>
              <a:rPr lang="en-US" altLang="ko-KR" sz="1600" dirty="0">
                <a:solidFill>
                  <a:schemeClr val="bg1"/>
                </a:solidFill>
              </a:rPr>
              <a:t>(Q</a:t>
            </a:r>
            <a:r>
              <a:rPr lang="ko-KR" altLang="en-US" sz="1600" dirty="0">
                <a:solidFill>
                  <a:schemeClr val="bg1"/>
                </a:solidFill>
              </a:rPr>
              <a:t>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재사용 대기시간이 </a:t>
            </a:r>
            <a:r>
              <a:rPr lang="en-US" altLang="ko-KR" sz="1600" dirty="0">
                <a:solidFill>
                  <a:schemeClr val="bg1"/>
                </a:solidFill>
              </a:rPr>
              <a:t>0.5</a:t>
            </a:r>
            <a:r>
              <a:rPr lang="ko-KR" altLang="en-US" sz="1600" dirty="0">
                <a:solidFill>
                  <a:schemeClr val="bg1"/>
                </a:solidFill>
              </a:rPr>
              <a:t>초로 전환된다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와이어 액션이 가능한 구조물들이 앞선 스테이지 보다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배 이상 설치되어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EDC33-BDEA-F60A-43DD-19FA963B0AB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A23F7D5-13B1-D060-6B07-8EC14D95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8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정보에 의해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‘</a:t>
            </a:r>
            <a:r>
              <a:rPr lang="ko-KR" altLang="en-US" sz="1600">
                <a:solidFill>
                  <a:schemeClr val="bg1"/>
                </a:solidFill>
              </a:rPr>
              <a:t>페르셈프레</a:t>
            </a:r>
            <a:r>
              <a:rPr lang="en-US" altLang="ko-KR" sz="1600">
                <a:solidFill>
                  <a:schemeClr val="bg1"/>
                </a:solidFill>
              </a:rPr>
              <a:t>’</a:t>
            </a:r>
            <a:r>
              <a:rPr lang="ko-KR" altLang="en-US" sz="1600">
                <a:solidFill>
                  <a:schemeClr val="bg1"/>
                </a:solidFill>
              </a:rPr>
              <a:t>라는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기업의 연구소로 오게되었다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연구소에 도착을 했으나 아무도 없었으며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많은 장애물과 기계들이 갑작스레 작동하게 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정보들 중 일부 내용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기업에서 영생과 관련한 약을 비밀리에 제조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해당 약을 제조할 때 인체실험을 통해서 만들어 짊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플레이어의 부모님은 생명 윤리에서 벗어난다 생각하여 증거를 수집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연구소의 최종 목적지인 메인 시스템실에 도달하면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흑막의 이름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위치 등 정보가 담긴 쪽지가 놓여져있다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1EC0E-00FB-1E08-7AF1-D67A53368EEA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1EA6123-9F2B-53DD-88AB-796589F7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194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4411E0-659E-0678-893F-430FC545C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58176"/>
              </p:ext>
            </p:extLst>
          </p:nvPr>
        </p:nvGraphicFramePr>
        <p:xfrm>
          <a:off x="252000" y="2157231"/>
          <a:ext cx="93554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근방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폭발하여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스플래시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데미지를 준다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 후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높이가 다른 레이저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갈래를 여러 방향으로 쏜 상태에서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회전한다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회전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75216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여러 방면으로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개의 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649E6-F1A2-CAE2-343C-CFB024F1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265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00DF1-B4FF-3429-DA7A-F48FA0476D63}"/>
              </a:ext>
            </a:extLst>
          </p:cNvPr>
          <p:cNvSpPr txBox="1"/>
          <p:nvPr/>
        </p:nvSpPr>
        <p:spPr>
          <a:xfrm>
            <a:off x="4670557" y="1937473"/>
            <a:ext cx="46124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스테이지는 최종전을 치를 스테이지가 되며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일반 필드에서는 상층으로 갈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가지의 루트가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 루트 중 하나는 함정 루트로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해당 구간의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끝에 다다랐을 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타임 어택이 시작된다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2</a:t>
            </a:r>
            <a:r>
              <a:rPr lang="ko-KR" altLang="en-US" sz="1200" dirty="0">
                <a:solidFill>
                  <a:schemeClr val="bg1"/>
                </a:solidFill>
              </a:rPr>
              <a:t>분의 타임 어택이 발동하며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제한 시간 안에 몰려오는 적들을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물리치고 시작점으로 돌아와야 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0.7km * 0.7km</a:t>
            </a:r>
            <a:r>
              <a:rPr lang="ko-KR" altLang="en-US" sz="1600" dirty="0">
                <a:solidFill>
                  <a:schemeClr val="bg1"/>
                </a:solidFill>
              </a:rPr>
              <a:t>의 면적이며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1.3 km</a:t>
            </a:r>
            <a:r>
              <a:rPr lang="ko-KR" altLang="en-US" sz="1600" dirty="0">
                <a:solidFill>
                  <a:schemeClr val="bg1"/>
                </a:solidFill>
              </a:rPr>
              <a:t>의 건물 내부이다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07C20-D239-5536-FB67-6BE03D719D80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8DDDCEB2-26DC-17E1-7FBC-5D8EA3DB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583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723DD-7017-438D-9FAC-1B45FE31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A0C24B-9422-4C6C-AF0F-8BBA9A27C14B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52842-E310-B4AC-09F4-368C25E45EAC}"/>
              </a:ext>
            </a:extLst>
          </p:cNvPr>
          <p:cNvSpPr txBox="1"/>
          <p:nvPr/>
        </p:nvSpPr>
        <p:spPr>
          <a:xfrm>
            <a:off x="4670557" y="2214472"/>
            <a:ext cx="5050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옥상으로 성공적으로 향하게 되었을 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최종 보스전으로 돌입하게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 상자는 총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전체 체력의 </a:t>
            </a:r>
            <a:r>
              <a:rPr lang="en-US" altLang="ko-KR" sz="1600" dirty="0">
                <a:solidFill>
                  <a:schemeClr val="bg1"/>
                </a:solidFill>
              </a:rPr>
              <a:t>80% </a:t>
            </a:r>
            <a:r>
              <a:rPr lang="ko-KR" altLang="en-US" sz="1600" dirty="0">
                <a:solidFill>
                  <a:schemeClr val="bg1"/>
                </a:solidFill>
              </a:rPr>
              <a:t>회복할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 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루트마다 적은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함정 루트에 있는 적은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명으로 적게는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많게는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명을 상대한다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120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9FF91-E109-A8AD-01C4-33EFF1BB77A1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A58D65C-7DF5-97C8-9DEB-6A04C0AB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35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85588-806E-0D97-6DF6-DBC998FDE93E}"/>
              </a:ext>
            </a:extLst>
          </p:cNvPr>
          <p:cNvSpPr txBox="1"/>
          <p:nvPr/>
        </p:nvSpPr>
        <p:spPr>
          <a:xfrm>
            <a:off x="4670557" y="2465287"/>
            <a:ext cx="4612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경우 </a:t>
            </a:r>
            <a:r>
              <a:rPr lang="ko-KR" altLang="en-US" sz="1600" dirty="0">
                <a:solidFill>
                  <a:srgbClr val="F1A27F"/>
                </a:solidFill>
              </a:rPr>
              <a:t>미로 형식으로 구성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기업의 이면을 침투하기에 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들은 플레이어를 필사적으로 죽이거나 막으려 들 것이다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시작 시 돌아가는 레이저가 깔려 있어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대쉬</a:t>
            </a:r>
            <a:r>
              <a:rPr lang="ko-KR" altLang="en-US" sz="1600" dirty="0">
                <a:solidFill>
                  <a:schemeClr val="bg1"/>
                </a:solidFill>
              </a:rPr>
              <a:t> 컨트롤로 진입해야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DA70D-17EA-9644-2A10-2E29A2E57F3B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E84AC55F-96C3-02BA-FE57-65AD26A7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314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40ABA-5FEE-4B52-7271-1DC4E7E14317}"/>
              </a:ext>
            </a:extLst>
          </p:cNvPr>
          <p:cNvSpPr txBox="1"/>
          <p:nvPr/>
        </p:nvSpPr>
        <p:spPr>
          <a:xfrm>
            <a:off x="4670557" y="1977242"/>
            <a:ext cx="4612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끓어오르는 분노를 참고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침착하고 고요한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내면을 유지한 채 최종 장소에 도착한 세인은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마지막 전투가 될 것을 직감한다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최종 보스는 총 </a:t>
            </a:r>
            <a:r>
              <a:rPr lang="en-US" altLang="ko-KR" sz="1600">
                <a:solidFill>
                  <a:schemeClr val="bg1"/>
                </a:solidFill>
              </a:rPr>
              <a:t>3(</a:t>
            </a:r>
            <a:r>
              <a:rPr lang="ko-KR" altLang="en-US" sz="1600">
                <a:solidFill>
                  <a:schemeClr val="bg1"/>
                </a:solidFill>
              </a:rPr>
              <a:t>히든 </a:t>
            </a:r>
            <a:r>
              <a:rPr lang="en-US" altLang="ko-KR" sz="1600">
                <a:solidFill>
                  <a:schemeClr val="bg1"/>
                </a:solidFill>
              </a:rPr>
              <a:t>1)</a:t>
            </a:r>
            <a:r>
              <a:rPr lang="ko-KR" altLang="en-US" sz="1600">
                <a:solidFill>
                  <a:schemeClr val="bg1"/>
                </a:solidFill>
              </a:rPr>
              <a:t>페이즈 형식으로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구성되어 있으며</a:t>
            </a:r>
            <a:r>
              <a:rPr lang="en-US" altLang="ko-KR" sz="1600">
                <a:solidFill>
                  <a:schemeClr val="bg1"/>
                </a:solidFill>
              </a:rPr>
              <a:t>, 1</a:t>
            </a:r>
            <a:r>
              <a:rPr lang="ko-KR" altLang="en-US" sz="1600">
                <a:solidFill>
                  <a:schemeClr val="bg1"/>
                </a:solidFill>
              </a:rPr>
              <a:t>페이즈는 정상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2</a:t>
            </a:r>
            <a:r>
              <a:rPr lang="ko-KR" altLang="en-US" sz="1600">
                <a:solidFill>
                  <a:schemeClr val="bg1"/>
                </a:solidFill>
              </a:rPr>
              <a:t>페이즈는 정신 이상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최종 페이즈는 정신 오염</a:t>
            </a:r>
            <a:r>
              <a:rPr lang="en-US" altLang="ko-KR" sz="1600">
                <a:solidFill>
                  <a:schemeClr val="bg1"/>
                </a:solidFill>
              </a:rPr>
              <a:t>,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히든 페이즈는 정신 붕괴로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각 페이즈는 자신이 개발하던 약물의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과다 섭취와 부작용으로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인해 페이즈 별로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패턴 변경 및 강화가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보스를 처치하면 세인은 독백하며 엔딩 컷씬과 함께 종료된다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77019-AD80-8F78-3A03-D7BC87FFDEEE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C83672E0-8FE6-7AE2-25BF-FF007F45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18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754477" y="1785182"/>
            <a:ext cx="4414498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차이점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88504" y="2670694"/>
            <a:ext cx="8820980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FA49C-5DDE-9749-717D-1AD963FD26B6}"/>
              </a:ext>
            </a:extLst>
          </p:cNvPr>
          <p:cNvSpPr txBox="1"/>
          <p:nvPr/>
        </p:nvSpPr>
        <p:spPr>
          <a:xfrm>
            <a:off x="416496" y="2636912"/>
            <a:ext cx="8532948" cy="215439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 다르게 무기 종류가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맞게 액션의 연출이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따라 속도감이 고스트 러너보다 느리거나 빠르다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더 정교한 컨트롤이나 정확한 판단을 요구할 수도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6765249-1162-BECA-32C4-C0A0597A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9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57675"/>
              </p:ext>
            </p:extLst>
          </p:nvPr>
        </p:nvGraphicFramePr>
        <p:xfrm>
          <a:off x="252000" y="2157231"/>
          <a:ext cx="935543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일반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자신은 공중으로 떠오른 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전류가 흐르는 장판의 스위치를 누른다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리볼버로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개의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정신이상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난사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샷건을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당 한 발 씩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발사한다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6915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부작용 중 하나로 몸에서 전류가 발생한다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몸에서 발생하는 전류로 필드를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전류를 흐르게 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629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616966-F6F2-5433-1E77-E2F65960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247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41501"/>
              </p:ext>
            </p:extLst>
          </p:nvPr>
        </p:nvGraphicFramePr>
        <p:xfrm>
          <a:off x="252000" y="2157231"/>
          <a:ext cx="9355436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1981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정신오염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방어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끝없는 고통으로 정신이 오염되어 고통을 느끼지 못한다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페이즈 전환 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무적 상태이다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100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잔재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피격되어 잘려나간 살점들이 필드 위에 떨어진다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살점들은 떨어진 위치에서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불에 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 데미지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70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마다 보스에서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내의 랜덤한 위치로 살점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개가 떨어짐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51111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전류를 자유로이 다룰 수 있게 되며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거대한 전류 손을 만든다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손을 통해 플레이어를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동안 잡는 시도를 하며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잡은 경우 전격과 함께 땅에 꽂는다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잡는 시도 사이의 시간은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마지막 잡는 시도로부터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6378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히든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정신붕괴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변신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신체가 붕괴되기 시작하며 슬라임처럼 변하고 기어다니기 시작한다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지나간 자리는 화학 성분이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잔류한다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붕괴 시작으로부터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 뒤 소멸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89219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붕괴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강력한 전격으로 지형을 부순다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전격을 모으며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안에 누적 데미지가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500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되면 자신에게 돌아간다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전격을 다 모은 시점으로부터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즉사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8744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8BE6D-F4DF-F620-2A82-362B998B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345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1640923" y="4869745"/>
            <a:ext cx="223009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카메라 화면 예시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9F192E-723B-4A9B-AF67-008FC2F68BA6}"/>
              </a:ext>
            </a:extLst>
          </p:cNvPr>
          <p:cNvSpPr/>
          <p:nvPr/>
        </p:nvSpPr>
        <p:spPr>
          <a:xfrm>
            <a:off x="1070306" y="5085189"/>
            <a:ext cx="7775147" cy="1017198"/>
          </a:xfrm>
          <a:prstGeom prst="roundRect">
            <a:avLst/>
          </a:prstGeom>
          <a:solidFill>
            <a:schemeClr val="bg1">
              <a:alpha val="0"/>
            </a:schemeClr>
          </a:solidFill>
          <a:ln w="222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카메라 시점은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인칭으로 고정되므로 몰입감을 높이게 끔 해준다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712C6-9394-46E1-BCD0-624373CAB9F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8DEF8-A3DA-0FCB-D8C3-E895696E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39" y="1495790"/>
            <a:ext cx="6584356" cy="3359149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11D6731-5D13-57C8-96E9-D6182886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783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추후 계획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07C42B36-E23E-452F-8B18-3E4055AF9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1535"/>
              </p:ext>
            </p:extLst>
          </p:nvPr>
        </p:nvGraphicFramePr>
        <p:xfrm>
          <a:off x="370923" y="1280886"/>
          <a:ext cx="9098411" cy="329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13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7792698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383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67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컨트롤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존재하는 더블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대쉬나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더블 점프 등 다른 커맨드의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bg1"/>
                          </a:solidFill>
                        </a:rPr>
                        <a:t>적의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데미지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공격속도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사거리 등의 세부 사항들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  <a:tr h="760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다양한 유형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예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실드를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갖고 있는 적 등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의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특별한 능력을 지닌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 설정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306810"/>
                  </a:ext>
                </a:extLst>
              </a:tr>
              <a:tr h="1104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난이도 별 모드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회 차 플레이를 클리어 할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여러 난이도의 모드를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기록경쟁 할 수 있는 모드도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4125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DAAFFE-5AB9-F229-C1E9-F1297D35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12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5C9C1D-7729-0871-7C1A-1EAE0F6DD7A0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72CD3-9632-59EE-FBDB-C33B38597115}"/>
              </a:ext>
            </a:extLst>
          </p:cNvPr>
          <p:cNvSpPr txBox="1"/>
          <p:nvPr/>
        </p:nvSpPr>
        <p:spPr>
          <a:xfrm>
            <a:off x="223843" y="909850"/>
            <a:ext cx="8545581" cy="516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고스트러너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게임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캐릭터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https://namu.wiki/w/%EC%9E%90%ED%95%98%EB%9D%BC/%EC%8B%A0%ED%99%94%20%EA%B0%81%EC%84%B1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11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체력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에펨코리아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https://www.fmkorea.com/1631889777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사용하는 키보드 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다나와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14, 15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사용하는 마우스 부분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pngtree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https://kor.pngtree.com/freepng/mouse-icon_4421690.html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메이플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차스킬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슬롯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자체 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와 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를 붙여 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https://bbs.ruliweb.com/news/524/read/140983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와이어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레일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유튜브 스크린 샷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https://youtu.be/Zcb5grjtIas?t=457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10_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한정 구조물 바위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pinterst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https://www.pinterest.co.kr/pin/513128951275540752/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E1BB425-2C58-4E91-2956-882DC1E6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654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8720"/>
            <a:ext cx="9355435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11_2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한정 구조물 나무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pinterest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https://www.pinterest.co.kr/pin/308778118175396745/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인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-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내 구급상자 이미지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_9health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https://www.9healthfair.org/blog/the-elements-of-a-basic-first-aid-kit/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24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인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-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내 나무상자 이미지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https://www.pinterest.co.kr/pin/421157002662297831/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나무상자 구성 품목 중 표창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https://ko.ac-illust.com/clip-art/621497/%EC%88%98%EB%A6%AC%EA%B2%80-01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나무상자 구성 품목 중 수류탄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https://ko.ac-illust.com/clip-art/1954475/%EC%88%98%EB%A5%98%ED%83%84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28, 29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부록에 있는 동영상의 스크린샷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28, 29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18, 19, 20_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https://namu.wiki/w/%EC%B9%B4%EC%9D%B8(%EB%A9%94%EC%9D%B4%ED%94%8C%EC%8A%A4%ED%86%A0%EB%A6%AC)/%EC%8A%A4%ED%82%AC#s-6.5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21, 22_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로스트아크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공식 홈페이지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https://lostark.game.onstove.com/Library/Tip/Views/134719?page=1&amp;libraryStatusType=0&amp;librarySearchCategory=1&amp;searchtype=0&amp;searchtext=&amp;ordertype=latest&amp;LibraryQaAnswerType=None&amp;UserPageType=0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https://namu.wiki/w/%ED%8C%8C%EC%9D%B4%28%EC%84%B8%EB%B8%90%EB%82%98%EC%9D%B4%EC%B8%A0%29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25694-8C52-21E8-FC38-BC878109BD5E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557444B9-95DB-BF5E-B244-63CA713A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14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96F30C-4CC6-F322-1256-2C7E28067D83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EBD31-5B3F-459A-8D35-1E0F8FE4A305}"/>
              </a:ext>
            </a:extLst>
          </p:cNvPr>
          <p:cNvSpPr txBox="1"/>
          <p:nvPr/>
        </p:nvSpPr>
        <p:spPr>
          <a:xfrm>
            <a:off x="223843" y="907420"/>
            <a:ext cx="9383591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https://namu.wiki/w/%EB%AF%B8%EC%8A%A4%ED%8A%B8(%EC%84%B8%EB%B8%90%EB%82%98%EC%9D%B4%EC%B8%A0)#s-3.1.3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https://namu.wiki/w/%EC%84%B8%EC%9D%B8(%EC%84%B8%EB%B8%90%EB%82%98%EC%9D%B4%EC%B8%A0)/%EC%8B%A0%ED%99%94%20%EA%B0%81%EC%84%B1#s-3.1.2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https://namu.wiki/w/%EC%B9%B4%EA%B5%AC%EB%9D%BC%28%EC%84%B8%EB%B8%90%EB%82%98%EC%9D%B4%EC%B8%A0%29/%EA%B0%81%EC%84%B1#s-3.3.2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https://namu.wiki/w/%EB%9D%BC%EC%9D%B4%EC%96%B8%28%EC%84%B8%EB%B8%90%EB%82%98%EC%9D%B4%EC%B8%A0%29#s-3.1.3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https://namu.wiki/w/%EC%8A%A4%ED%94%BC%EB%82%98/%EA%B0%81%EC%84%B1#s-3.1.4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https://namu.wiki/w/%EC%9E%90%ED%95%98%EB%9D%BC/%EC%8B%A0%ED%99%94%20%EA%B0%81%EC%84%B1#s-3.1.2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https://namu.wiki/w/%EB%8D%B8%EB%A1%A0%EC%A6%88/%EC%8B%A0%ED%99%94%20%EA%B0%81%EC%84%B1#s-3.1.2.1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https://namu.wiki/w/%ED%83%9C%EC%98%A4%28%EC%84%B8%EB%B8%90%EB%82%98%EC%9D%B4%EC%B8%A0%29/%EA%B0%81%EC%84%B1#s-3.3.2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https://namu.wiki/w/%ED%83%9C%EC%98%A4(%EC%84%B8%EB%B8%90%EB%82%98%EC%9D%B4%EC%B8%A0)/%EC%8B%A0%ED%99%94%20%EA%B0%81%EC%84%B1#s-3.1.2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https://namu.wiki/w/%EC%9E%AD%28%EC%84%B8%EB%B8%90%EB%82%98%EC%9D%B4%EC%B8%A0%29/%EC%8B%A0%ED%99%94%20%EA%B0%81%EC%84%B1#s-3.1.2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19AF051-5EAA-93B9-15FE-43ECA302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905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2F07AB-AA88-72CB-EABE-8ECDD4541FCC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777E7-849A-9033-235E-00ACB0080D93}"/>
              </a:ext>
            </a:extLst>
          </p:cNvPr>
          <p:cNvSpPr txBox="1"/>
          <p:nvPr/>
        </p:nvSpPr>
        <p:spPr>
          <a:xfrm>
            <a:off x="223843" y="907420"/>
            <a:ext cx="9383591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스킬 관리하는 스킬 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https://namu.wiki/w/%ED%8C%AC%ED%85%80(%EB%A9%94%EC%9D%B4%ED%94%8C%EC%8A%A4%ED%86%A0%EB%A6%AC)/%EC%8A%A4%ED%82%AC#s-3.7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38, 39, 40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35_1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https://kkunja.tistory.com/72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42, 43, 44, 45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https://bbs.ruliweb.com/news/read/121944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47, 48, 49, 50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37_3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https://dreamcast11.tistory.com/1474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52, 53, 54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38_4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https://bbs.ruliweb.com/news/read/142510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56, 57, 58, 59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39_5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https://bbs.ruliweb.com/news/read/142510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카메라 화면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AF30975-D7E5-1374-E77B-B93FE4C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710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END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  <a:noFill/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  <a:grpFill/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F006CB-B5B7-428C-B28F-987EBEAF6293}"/>
              </a:ext>
            </a:extLst>
          </p:cNvPr>
          <p:cNvSpPr txBox="1"/>
          <p:nvPr/>
        </p:nvSpPr>
        <p:spPr>
          <a:xfrm>
            <a:off x="1069448" y="339000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THANKS FOR WATCHING!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D1D5E52-9C70-C4B1-DA66-065F91D1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BFF1A4-1F37-43FC-AFAC-73F8837E41C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4928F608-DD86-49A6-A6ED-1DE84CBD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2748"/>
              </p:ext>
            </p:extLst>
          </p:nvPr>
        </p:nvGraphicFramePr>
        <p:xfrm>
          <a:off x="925056" y="1394367"/>
          <a:ext cx="8055888" cy="465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159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6398729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33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EXECUTIONER RECORD  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35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3D,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싱글 플레이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인칭 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파쿠르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363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47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이용가능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청소년 이용불가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15262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운영 체제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WIN10-64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bit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프로세서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Intel i3-2100 / AMD A8-5600k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메모리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8GB RAM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그래픽 카드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GeForce GTX 630 / Radeon HD 6570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  <a:tr h="1390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타겟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 장르 게임을 주로 하거나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컨트롤 게임을 좋아하는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20~30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735929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7CF2E4-AAC8-453F-8F78-268269C3434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A03334-655F-454F-A356-9CEAAC88AD0D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67CF261-7E2E-4B27-9BDD-2DA6D318DEA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DC1B42-7D9B-4059-93B1-69F8B4BF38C6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1FC7B-C962-4B03-B525-1E497C6E700E}"/>
              </a:ext>
            </a:extLst>
          </p:cNvPr>
          <p:cNvSpPr txBox="1"/>
          <p:nvPr/>
        </p:nvSpPr>
        <p:spPr>
          <a:xfrm>
            <a:off x="920552" y="6057292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표 </a:t>
            </a:r>
            <a:r>
              <a:rPr lang="en-US" altLang="ko-KR" sz="800" dirty="0">
                <a:solidFill>
                  <a:schemeClr val="bg1"/>
                </a:solidFill>
              </a:rPr>
              <a:t>1&gt; </a:t>
            </a:r>
            <a:r>
              <a:rPr lang="ko-KR" altLang="en-US" sz="800" dirty="0" err="1">
                <a:solidFill>
                  <a:schemeClr val="bg1"/>
                </a:solidFill>
              </a:rPr>
              <a:t>고스트러너의</a:t>
            </a:r>
            <a:r>
              <a:rPr lang="ko-KR" altLang="en-US" sz="800" dirty="0">
                <a:solidFill>
                  <a:schemeClr val="bg1"/>
                </a:solidFill>
              </a:rPr>
              <a:t> 최소 사양과 권장사양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DA2EB3F-98B4-FFE6-10E4-04599F14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부유한 도시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주민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세인과 가족은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습격자로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인해 쫓기다 세인을 제외하고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살해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당했다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모든 것을 한순간에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잃은 세인는 빈민가의 어떤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나그네에 의해 거둬지고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나그네의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손에 의해 이끌어져 간 곳은 한 숨겨진 사원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이곳에서 기초적인 수련과 지식을 쌓는다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chemeClr val="bg1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홀로 수련하던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도중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가족을 살해한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습격자의 흔적을 접하게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동시에 습격자의 공격으로 인해 사원의 스승과 모든 인원이 몰살당하게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다짐하며 자신을 방해하는 모든 것들을 제거하면서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완수 함으로 자신이 구원되고자 하는 것이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목표이다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64EC1023-D61B-010F-7EB4-57B63D14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4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메인 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2D3DEB35-914D-477F-ABB5-960AB95E8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62403"/>
              </p:ext>
            </p:extLst>
          </p:nvPr>
        </p:nvGraphicFramePr>
        <p:xfrm>
          <a:off x="236476" y="1376772"/>
          <a:ext cx="9355434" cy="46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86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7430948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82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 STAGE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사원의 습격자들을 처리하게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남아있는 간부를 처리하면서 완벽한 복수를 다짐하며 사원을 나온다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828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황무지 지대에는 다른 작전을 수행하려는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습격자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무리가 있었다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이를 알게 된 플레이어는 그들을 막으려 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110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자신이 살았던 빈민가에서 벌어지는 일을 조사하기 위해 돌아간다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빈민가에서는 플레이어가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현상수배를 당해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주민들과 적들에게 쫓기는 신세가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1076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정보에 의한 장소인 연구소로 가게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연구소 안에는 아무도 없었으며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플레이어가 들어서자 함정 장치들이 작동한다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817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보스는 시약의 실험을 위해 모든 짓을 꾸미고 있었다는 걸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알게된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플레이어는 보스에게 향한다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</a:tbl>
          </a:graphicData>
        </a:graphic>
      </p:graphicFrame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B2B79187-7E66-EA10-D8D1-6A54968B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29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9452</TotalTime>
  <Words>6662</Words>
  <Application>Microsoft Office PowerPoint</Application>
  <PresentationFormat>A4 용지(210x297mm)</PresentationFormat>
  <Paragraphs>1148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Arial</vt:lpstr>
      <vt:lpstr>나눔스퀘어</vt:lpstr>
      <vt:lpstr>맑은 고딕</vt:lpstr>
      <vt:lpstr>나눔스퀘어 ExtraBold</vt:lpstr>
      <vt:lpstr>나눔스퀘어 Bold</vt:lpstr>
      <vt:lpstr>나눔스퀘어_ac Light</vt:lpstr>
      <vt:lpstr>Office 테마</vt:lpstr>
      <vt:lpstr>PowerPoint 프레젠테이션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LSC</dc:creator>
  <cp:keywords>L@rgo</cp:keywords>
  <cp:lastModifiedBy>세철 이</cp:lastModifiedBy>
  <cp:revision>635</cp:revision>
  <dcterms:created xsi:type="dcterms:W3CDTF">2021-04-08T15:18:16Z</dcterms:created>
  <dcterms:modified xsi:type="dcterms:W3CDTF">2023-10-16T17:21:10Z</dcterms:modified>
</cp:coreProperties>
</file>